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1" r:id="rId2"/>
    <p:sldMasterId id="2147483653" r:id="rId3"/>
  </p:sldMasterIdLst>
  <p:notesMasterIdLst>
    <p:notesMasterId r:id="rId41"/>
  </p:notesMasterIdLst>
  <p:handoutMasterIdLst>
    <p:handoutMasterId r:id="rId42"/>
  </p:handoutMasterIdLst>
  <p:sldIdLst>
    <p:sldId id="257" r:id="rId4"/>
    <p:sldId id="268" r:id="rId5"/>
    <p:sldId id="269" r:id="rId6"/>
    <p:sldId id="349" r:id="rId7"/>
    <p:sldId id="348" r:id="rId8"/>
    <p:sldId id="347" r:id="rId9"/>
    <p:sldId id="346" r:id="rId10"/>
    <p:sldId id="345" r:id="rId11"/>
    <p:sldId id="344" r:id="rId12"/>
    <p:sldId id="343" r:id="rId13"/>
    <p:sldId id="342" r:id="rId14"/>
    <p:sldId id="313" r:id="rId15"/>
    <p:sldId id="294" r:id="rId16"/>
    <p:sldId id="270" r:id="rId17"/>
    <p:sldId id="295" r:id="rId18"/>
    <p:sldId id="296" r:id="rId19"/>
    <p:sldId id="297" r:id="rId20"/>
    <p:sldId id="350" r:id="rId21"/>
    <p:sldId id="351" r:id="rId22"/>
    <p:sldId id="338" r:id="rId23"/>
    <p:sldId id="337" r:id="rId24"/>
    <p:sldId id="336" r:id="rId25"/>
    <p:sldId id="335" r:id="rId26"/>
    <p:sldId id="334" r:id="rId27"/>
    <p:sldId id="333" r:id="rId28"/>
    <p:sldId id="304" r:id="rId29"/>
    <p:sldId id="324" r:id="rId30"/>
    <p:sldId id="339" r:id="rId31"/>
    <p:sldId id="340" r:id="rId32"/>
    <p:sldId id="341" r:id="rId33"/>
    <p:sldId id="305" r:id="rId34"/>
    <p:sldId id="306" r:id="rId35"/>
    <p:sldId id="328" r:id="rId36"/>
    <p:sldId id="327" r:id="rId37"/>
    <p:sldId id="329" r:id="rId38"/>
    <p:sldId id="331" r:id="rId39"/>
    <p:sldId id="330" r:id="rId40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66"/>
    <a:srgbClr val="FFFFCC"/>
    <a:srgbClr val="FF9966"/>
    <a:srgbClr val="FFFF99"/>
    <a:srgbClr val="FFFF66"/>
    <a:srgbClr val="FF0000"/>
    <a:srgbClr val="DFF5FF"/>
    <a:srgbClr val="81D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6" autoAdjust="0"/>
    <p:restoredTop sz="90409" autoAdjust="0"/>
  </p:normalViewPr>
  <p:slideViewPr>
    <p:cSldViewPr>
      <p:cViewPr varScale="1">
        <p:scale>
          <a:sx n="66" d="100"/>
          <a:sy n="66" d="100"/>
        </p:scale>
        <p:origin x="-27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20.xml"/><Relationship Id="rId18" Type="http://schemas.openxmlformats.org/officeDocument/2006/relationships/slide" Target="slides/slide25.xml"/><Relationship Id="rId26" Type="http://schemas.openxmlformats.org/officeDocument/2006/relationships/slide" Target="slides/slide33.xml"/><Relationship Id="rId3" Type="http://schemas.openxmlformats.org/officeDocument/2006/relationships/slide" Target="slides/slide4.xml"/><Relationship Id="rId21" Type="http://schemas.openxmlformats.org/officeDocument/2006/relationships/slide" Target="slides/slide28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17" Type="http://schemas.openxmlformats.org/officeDocument/2006/relationships/slide" Target="slides/slide24.xml"/><Relationship Id="rId25" Type="http://schemas.openxmlformats.org/officeDocument/2006/relationships/slide" Target="slides/slide32.xml"/><Relationship Id="rId2" Type="http://schemas.openxmlformats.org/officeDocument/2006/relationships/slide" Target="slides/slide2.xml"/><Relationship Id="rId16" Type="http://schemas.openxmlformats.org/officeDocument/2006/relationships/slide" Target="slides/slide23.xml"/><Relationship Id="rId20" Type="http://schemas.openxmlformats.org/officeDocument/2006/relationships/slide" Target="slides/slide27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24" Type="http://schemas.openxmlformats.org/officeDocument/2006/relationships/slide" Target="slides/slide31.xml"/><Relationship Id="rId5" Type="http://schemas.openxmlformats.org/officeDocument/2006/relationships/slide" Target="slides/slide6.xml"/><Relationship Id="rId15" Type="http://schemas.openxmlformats.org/officeDocument/2006/relationships/slide" Target="slides/slide22.xml"/><Relationship Id="rId23" Type="http://schemas.openxmlformats.org/officeDocument/2006/relationships/slide" Target="slides/slide30.xml"/><Relationship Id="rId10" Type="http://schemas.openxmlformats.org/officeDocument/2006/relationships/slide" Target="slides/slide11.xml"/><Relationship Id="rId19" Type="http://schemas.openxmlformats.org/officeDocument/2006/relationships/slide" Target="slides/slide26.xml"/><Relationship Id="rId4" Type="http://schemas.openxmlformats.org/officeDocument/2006/relationships/slide" Target="slides/slide5.xml"/><Relationship Id="rId9" Type="http://schemas.openxmlformats.org/officeDocument/2006/relationships/slide" Target="slides/slide10.xml"/><Relationship Id="rId14" Type="http://schemas.openxmlformats.org/officeDocument/2006/relationships/slide" Target="slides/slide21.xml"/><Relationship Id="rId22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13EF280-31DF-4CB6-8C40-52A5B2CB9C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59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86927D7-3593-451A-A538-3454FE08F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51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98BFB64-4F9E-4900-8096-21F2FCF01B19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LESSON ADAPTED FROM PHIL MARTIN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three times the phrase “house of God” is used in the</a:t>
            </a:r>
            <a:r>
              <a:rPr lang="en-US" baseline="0" dirty="0" smtClean="0"/>
              <a:t> New Testament pertaining to something other than the Old Testament temple. It refers to the church (1 Tim. 3:15; Heb. 10:20, 21).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6927D7-3593-451A-A538-3454FE08FE0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94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 Tim. 3:12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6927D7-3593-451A-A538-3454FE08FE0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708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Mark 10:21,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6927D7-3593-451A-A538-3454FE08FE0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79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ChangeArrowheads="1"/>
          </p:cNvSpPr>
          <p:nvPr/>
        </p:nvSpPr>
        <p:spPr bwMode="auto">
          <a:xfrm>
            <a:off x="463550" y="2700338"/>
            <a:ext cx="161925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auto">
          <a:xfrm>
            <a:off x="484188" y="2760663"/>
            <a:ext cx="8751887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304800"/>
            <a:ext cx="9144000" cy="1981200"/>
          </a:xfrm>
        </p:spPr>
        <p:txBody>
          <a:bodyPr/>
          <a:lstStyle>
            <a:lvl1pPr>
              <a:defRPr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0" y="2971800"/>
            <a:ext cx="9144000" cy="2438400"/>
          </a:xfrm>
          <a:noFill/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33707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27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85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858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539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63550" y="2700338"/>
            <a:ext cx="161925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84188" y="2760663"/>
            <a:ext cx="8751887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4800"/>
            <a:ext cx="9144000" cy="1981200"/>
          </a:xfrm>
        </p:spPr>
        <p:txBody>
          <a:bodyPr/>
          <a:lstStyle>
            <a:lvl1pPr>
              <a:defRPr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971800"/>
            <a:ext cx="9144000" cy="2438400"/>
          </a:xfrm>
          <a:noFill/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323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33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02015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44196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44196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999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569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4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98104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6071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164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48607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209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85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858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304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84066-3259-4150-A75A-CD304DA94D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2124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B80D2-1E5A-475E-99A0-72B35A422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499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2E475-B736-4D27-A01D-057B7B7D0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7446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1601-28B0-48CC-8CFC-FAA0E3A76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582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6B238-1D75-44C9-88B5-EFC2B63913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0180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BCB12-B41B-40D0-89BC-AB6110BD2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612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9714F-7D80-42D1-8491-6CFC6C0C60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290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23498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6FF2F-C4FF-429B-AFE6-B28D2D827A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694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90FF2-D548-4C26-86ED-2486F167DD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968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0EE3B-0CA4-4F16-A400-0F474474D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7266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15872-9EBE-46CC-BEE1-9112BD028C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47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44196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44196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09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50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91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363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907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755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" name="Rectangle 30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95400"/>
            <a:ext cx="8991600" cy="55626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457200" y="1739900"/>
            <a:ext cx="87518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8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Britannic Bold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Britannic Bold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Britannic Bold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Britannic Bold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Britannic Bold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Britannic Bold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Britannic Bold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Britannic Bold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3600" b="1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3200" i="1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8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rgbClr val="000000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95400"/>
            <a:ext cx="8991600" cy="55626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453" name="Rectangle 5"/>
          <p:cNvSpPr>
            <a:spLocks noChangeArrowheads="1"/>
          </p:cNvSpPr>
          <p:nvPr/>
        </p:nvSpPr>
        <p:spPr bwMode="auto">
          <a:xfrm>
            <a:off x="457200" y="1739900"/>
            <a:ext cx="87518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9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Britannic Bold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Britannic Bold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Britannic Bold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Britannic Bold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Britannic Bold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Britannic Bold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Britannic Bold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Britannic Bold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3600" b="1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3200" i="1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8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87BC3AF2-55FF-4C96-95BE-72293B224C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4.bin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 smtClean="0">
                <a:solidFill>
                  <a:srgbClr val="000066"/>
                </a:solidFill>
              </a:rPr>
              <a:t>Who Is A Christian?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subTitle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6600" smtClean="0">
                <a:solidFill>
                  <a:schemeClr val="tx1"/>
                </a:solidFill>
                <a:latin typeface="Rockwell Extra Bold" pitchFamily="18" charset="0"/>
              </a:rPr>
              <a:t>1 Peter 4:12-19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27693" y="6488668"/>
            <a:ext cx="4630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/>
              <a:t>All verses are from the New King James Version</a:t>
            </a:r>
            <a:endParaRPr lang="en-US" sz="1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 Peter 4:15-19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3000" b="0" baseline="30000" dirty="0" smtClean="0"/>
              <a:t>15</a:t>
            </a:r>
            <a:r>
              <a:rPr lang="en-US" sz="3000" b="0" dirty="0" smtClean="0"/>
              <a:t>  But let none of you suffer as a murderer, a thief, an evildoer, or as a busybody in other people’s matters. </a:t>
            </a:r>
            <a:r>
              <a:rPr lang="en-US" sz="3000" b="0" baseline="30000" dirty="0" smtClean="0"/>
              <a:t>16</a:t>
            </a:r>
            <a:r>
              <a:rPr lang="en-US" sz="3000" b="0" dirty="0" smtClean="0"/>
              <a:t>  Yet if anyone suffers as a </a:t>
            </a:r>
            <a:r>
              <a:rPr lang="en-US" sz="3000" b="0" dirty="0" smtClean="0">
                <a:solidFill>
                  <a:srgbClr val="C00000"/>
                </a:solidFill>
              </a:rPr>
              <a:t>Christian</a:t>
            </a:r>
            <a:r>
              <a:rPr lang="en-US" sz="3000" b="0" dirty="0" smtClean="0"/>
              <a:t>, let him not be ashamed, but let him glorify God in this matter. </a:t>
            </a:r>
            <a:r>
              <a:rPr lang="en-US" sz="3000" b="0" baseline="30000" dirty="0" smtClean="0"/>
              <a:t>17</a:t>
            </a:r>
            <a:r>
              <a:rPr lang="en-US" sz="3000" b="0" dirty="0" smtClean="0"/>
              <a:t>  For the time has come for judgment to begin at the </a:t>
            </a:r>
            <a:r>
              <a:rPr lang="en-US" sz="3000" b="0" dirty="0" smtClean="0">
                <a:solidFill>
                  <a:srgbClr val="C00000"/>
                </a:solidFill>
              </a:rPr>
              <a:t>house of God</a:t>
            </a:r>
            <a:r>
              <a:rPr lang="en-US" sz="3000" b="0" dirty="0" smtClean="0"/>
              <a:t>; and if it begins with </a:t>
            </a:r>
            <a:r>
              <a:rPr lang="en-US" sz="3000" b="0" dirty="0" smtClean="0">
                <a:solidFill>
                  <a:srgbClr val="C00000"/>
                </a:solidFill>
              </a:rPr>
              <a:t>us</a:t>
            </a:r>
            <a:r>
              <a:rPr lang="en-US" sz="3000" b="0" dirty="0" smtClean="0"/>
              <a:t> first, what will be the end of </a:t>
            </a:r>
            <a:r>
              <a:rPr lang="en-US" sz="3000" i="1" dirty="0" smtClean="0">
                <a:solidFill>
                  <a:schemeClr val="accent4">
                    <a:lumMod val="10000"/>
                  </a:schemeClr>
                </a:solidFill>
              </a:rPr>
              <a:t>those who do not obey the gospel of God</a:t>
            </a:r>
            <a:r>
              <a:rPr lang="en-US" sz="3000" b="0" dirty="0" smtClean="0">
                <a:solidFill>
                  <a:schemeClr val="accent4">
                    <a:lumMod val="10000"/>
                  </a:schemeClr>
                </a:solidFill>
              </a:rPr>
              <a:t>? </a:t>
            </a:r>
            <a:r>
              <a:rPr lang="en-US" sz="3000" b="0" baseline="30000" dirty="0" smtClean="0"/>
              <a:t>18</a:t>
            </a:r>
            <a:r>
              <a:rPr lang="en-US" sz="3000" b="0" dirty="0" smtClean="0"/>
              <a:t> Now "If the </a:t>
            </a:r>
            <a:r>
              <a:rPr lang="en-US" sz="3000" b="0" dirty="0" smtClean="0">
                <a:solidFill>
                  <a:srgbClr val="C00000"/>
                </a:solidFill>
              </a:rPr>
              <a:t>righteous</a:t>
            </a:r>
            <a:r>
              <a:rPr lang="en-US" sz="3000" b="0" dirty="0" smtClean="0"/>
              <a:t> one is scarcely </a:t>
            </a:r>
            <a:r>
              <a:rPr lang="en-US" sz="3000" b="0" dirty="0" smtClean="0">
                <a:solidFill>
                  <a:srgbClr val="C00000"/>
                </a:solidFill>
              </a:rPr>
              <a:t>saved</a:t>
            </a:r>
            <a:r>
              <a:rPr lang="en-US" sz="3000" b="0" dirty="0" smtClean="0"/>
              <a:t>, </a:t>
            </a:r>
            <a:r>
              <a:rPr lang="en-US" sz="3000" i="1" dirty="0" smtClean="0">
                <a:solidFill>
                  <a:schemeClr val="bg2"/>
                </a:solidFill>
              </a:rPr>
              <a:t>Where will the ungodly and the sinner appear</a:t>
            </a:r>
            <a:r>
              <a:rPr lang="en-US" sz="3000" b="0" dirty="0" smtClean="0">
                <a:solidFill>
                  <a:schemeClr val="bg2"/>
                </a:solidFill>
              </a:rPr>
              <a:t>?</a:t>
            </a:r>
            <a:r>
              <a:rPr lang="en-US" sz="3000" b="0" dirty="0" smtClean="0"/>
              <a:t>" </a:t>
            </a:r>
            <a:r>
              <a:rPr lang="en-US" sz="3000" b="0" baseline="30000" dirty="0" smtClean="0"/>
              <a:t>19 </a:t>
            </a:r>
            <a:r>
              <a:rPr lang="en-US" sz="3000" b="0" dirty="0" smtClean="0"/>
              <a:t> Therefore let those who </a:t>
            </a:r>
            <a:r>
              <a:rPr lang="en-US" sz="3000" b="0" dirty="0" smtClean="0">
                <a:solidFill>
                  <a:srgbClr val="C00000"/>
                </a:solidFill>
                <a:effectLst>
                  <a:glow rad="101600">
                    <a:schemeClr val="tx2">
                      <a:lumMod val="75000"/>
                      <a:alpha val="60000"/>
                    </a:schemeClr>
                  </a:glow>
                </a:effectLst>
              </a:rPr>
              <a:t>suffer according to the will of God</a:t>
            </a:r>
            <a:r>
              <a:rPr lang="en-US" sz="3000" b="0" dirty="0" smtClean="0">
                <a:effectLst>
                  <a:glow rad="101600">
                    <a:schemeClr val="tx2">
                      <a:lumMod val="75000"/>
                      <a:alpha val="60000"/>
                    </a:schemeClr>
                  </a:glow>
                </a:effectLst>
              </a:rPr>
              <a:t> </a:t>
            </a:r>
            <a:r>
              <a:rPr lang="en-US" sz="3000" b="0" dirty="0" smtClean="0">
                <a:solidFill>
                  <a:srgbClr val="002060"/>
                </a:solidFill>
              </a:rPr>
              <a:t>commit their souls to Him </a:t>
            </a:r>
            <a:r>
              <a:rPr lang="en-US" sz="3000" b="0" dirty="0" smtClean="0"/>
              <a:t>in </a:t>
            </a:r>
            <a:r>
              <a:rPr lang="en-US" sz="3000" b="0" dirty="0" smtClean="0">
                <a:solidFill>
                  <a:srgbClr val="002060"/>
                </a:solidFill>
              </a:rPr>
              <a:t>doing good</a:t>
            </a:r>
            <a:r>
              <a:rPr lang="en-US" sz="3000" b="0" dirty="0" smtClean="0"/>
              <a:t>, as to a faithful Creator.</a:t>
            </a:r>
          </a:p>
        </p:txBody>
      </p:sp>
    </p:spTree>
    <p:extLst>
      <p:ext uri="{BB962C8B-B14F-4D97-AF65-F5344CB8AC3E}">
        <p14:creationId xmlns:p14="http://schemas.microsoft.com/office/powerpoint/2010/main" val="367635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 Peter 4:15-19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3000" b="0" baseline="30000" dirty="0" smtClean="0"/>
              <a:t>15</a:t>
            </a:r>
            <a:r>
              <a:rPr lang="en-US" sz="3000" b="0" dirty="0" smtClean="0"/>
              <a:t>  But let none of you suffer as a murderer, a thief, an evildoer, or as a busybody in other people’s matters. </a:t>
            </a:r>
            <a:r>
              <a:rPr lang="en-US" sz="3000" b="0" baseline="30000" dirty="0" smtClean="0"/>
              <a:t>16</a:t>
            </a:r>
            <a:r>
              <a:rPr lang="en-US" sz="3000" b="0" dirty="0" smtClean="0"/>
              <a:t>  Yet if anyone suffers as a </a:t>
            </a:r>
            <a:r>
              <a:rPr lang="en-US" sz="3000" b="0" dirty="0" smtClean="0">
                <a:solidFill>
                  <a:srgbClr val="C00000"/>
                </a:solidFill>
              </a:rPr>
              <a:t>Christian</a:t>
            </a:r>
            <a:r>
              <a:rPr lang="en-US" sz="3000" b="0" dirty="0" smtClean="0"/>
              <a:t>, let him not be ashamed, but let him glorify God in this matter. </a:t>
            </a:r>
            <a:r>
              <a:rPr lang="en-US" sz="3000" b="0" baseline="30000" dirty="0" smtClean="0"/>
              <a:t>17</a:t>
            </a:r>
            <a:r>
              <a:rPr lang="en-US" sz="3000" b="0" dirty="0" smtClean="0"/>
              <a:t>  For the time has come for judgment to begin at the </a:t>
            </a:r>
            <a:r>
              <a:rPr lang="en-US" sz="3000" b="0" dirty="0" smtClean="0">
                <a:solidFill>
                  <a:srgbClr val="C00000"/>
                </a:solidFill>
              </a:rPr>
              <a:t>house of God</a:t>
            </a:r>
            <a:r>
              <a:rPr lang="en-US" sz="3000" b="0" dirty="0" smtClean="0"/>
              <a:t>; and if it begins with </a:t>
            </a:r>
            <a:r>
              <a:rPr lang="en-US" sz="3000" b="0" dirty="0" smtClean="0">
                <a:solidFill>
                  <a:srgbClr val="C00000"/>
                </a:solidFill>
              </a:rPr>
              <a:t>us</a:t>
            </a:r>
            <a:r>
              <a:rPr lang="en-US" sz="3000" b="0" dirty="0" smtClean="0"/>
              <a:t> first, what will be the end of </a:t>
            </a:r>
            <a:r>
              <a:rPr lang="en-US" sz="3000" i="1" dirty="0" smtClean="0">
                <a:solidFill>
                  <a:schemeClr val="accent4">
                    <a:lumMod val="10000"/>
                  </a:schemeClr>
                </a:solidFill>
              </a:rPr>
              <a:t>those who do not obey the gospel of God</a:t>
            </a:r>
            <a:r>
              <a:rPr lang="en-US" sz="3000" b="0" dirty="0" smtClean="0">
                <a:solidFill>
                  <a:schemeClr val="accent4">
                    <a:lumMod val="10000"/>
                  </a:schemeClr>
                </a:solidFill>
              </a:rPr>
              <a:t>? </a:t>
            </a:r>
            <a:r>
              <a:rPr lang="en-US" sz="3000" b="0" baseline="30000" dirty="0" smtClean="0"/>
              <a:t>18</a:t>
            </a:r>
            <a:r>
              <a:rPr lang="en-US" sz="3000" b="0" dirty="0" smtClean="0"/>
              <a:t> Now "If the </a:t>
            </a:r>
            <a:r>
              <a:rPr lang="en-US" sz="3000" b="0" dirty="0" smtClean="0">
                <a:solidFill>
                  <a:srgbClr val="C00000"/>
                </a:solidFill>
              </a:rPr>
              <a:t>righteous</a:t>
            </a:r>
            <a:r>
              <a:rPr lang="en-US" sz="3000" b="0" dirty="0" smtClean="0"/>
              <a:t> one is scarcely </a:t>
            </a:r>
            <a:r>
              <a:rPr lang="en-US" sz="3000" b="0" dirty="0" smtClean="0">
                <a:solidFill>
                  <a:srgbClr val="C00000"/>
                </a:solidFill>
              </a:rPr>
              <a:t>saved</a:t>
            </a:r>
            <a:r>
              <a:rPr lang="en-US" sz="3000" b="0" dirty="0" smtClean="0"/>
              <a:t>, </a:t>
            </a:r>
            <a:r>
              <a:rPr lang="en-US" sz="3000" i="1" dirty="0" smtClean="0">
                <a:solidFill>
                  <a:schemeClr val="bg2"/>
                </a:solidFill>
              </a:rPr>
              <a:t>Where will the ungodly and the sinner appear</a:t>
            </a:r>
            <a:r>
              <a:rPr lang="en-US" sz="3000" b="0" dirty="0" smtClean="0">
                <a:solidFill>
                  <a:schemeClr val="bg2"/>
                </a:solidFill>
              </a:rPr>
              <a:t>?</a:t>
            </a:r>
            <a:r>
              <a:rPr lang="en-US" sz="3000" b="0" dirty="0" smtClean="0"/>
              <a:t>" </a:t>
            </a:r>
            <a:r>
              <a:rPr lang="en-US" sz="3000" b="0" baseline="30000" dirty="0" smtClean="0"/>
              <a:t>19 </a:t>
            </a:r>
            <a:r>
              <a:rPr lang="en-US" sz="3000" b="0" dirty="0" smtClean="0"/>
              <a:t> Therefore let those who </a:t>
            </a:r>
            <a:r>
              <a:rPr lang="en-US" sz="3000" b="0" dirty="0" smtClean="0">
                <a:solidFill>
                  <a:srgbClr val="C00000"/>
                </a:solidFill>
              </a:rPr>
              <a:t>suffer according to the will of God</a:t>
            </a:r>
            <a:r>
              <a:rPr lang="en-US" sz="3000" b="0" dirty="0" smtClean="0"/>
              <a:t> </a:t>
            </a:r>
            <a:r>
              <a:rPr lang="en-US" sz="3000" b="0" dirty="0" smtClean="0">
                <a:solidFill>
                  <a:srgbClr val="00B050"/>
                </a:solidFill>
                <a:effectLst>
                  <a:glow rad="101600">
                    <a:schemeClr val="tx2">
                      <a:lumMod val="75000"/>
                      <a:alpha val="60000"/>
                    </a:schemeClr>
                  </a:glow>
                </a:effectLst>
              </a:rPr>
              <a:t>commit their souls to Him </a:t>
            </a:r>
            <a:r>
              <a:rPr lang="en-US" sz="3000" b="0" dirty="0" smtClean="0"/>
              <a:t>in </a:t>
            </a:r>
            <a:r>
              <a:rPr lang="en-US" sz="3000" b="0" dirty="0" smtClean="0">
                <a:solidFill>
                  <a:srgbClr val="002060"/>
                </a:solidFill>
              </a:rPr>
              <a:t>doing good</a:t>
            </a:r>
            <a:r>
              <a:rPr lang="en-US" sz="3000" b="0" dirty="0" smtClean="0"/>
              <a:t>, as to a faithful Creator.</a:t>
            </a:r>
          </a:p>
        </p:txBody>
      </p:sp>
    </p:spTree>
    <p:extLst>
      <p:ext uri="{BB962C8B-B14F-4D97-AF65-F5344CB8AC3E}">
        <p14:creationId xmlns:p14="http://schemas.microsoft.com/office/powerpoint/2010/main" val="64040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 Peter 4:15-19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3000" b="0" baseline="30000" dirty="0" smtClean="0"/>
              <a:t>15</a:t>
            </a:r>
            <a:r>
              <a:rPr lang="en-US" sz="3000" b="0" dirty="0" smtClean="0"/>
              <a:t>  But let none of you suffer as a murderer, a thief, an evildoer, or as a busybody in other people’s matters. </a:t>
            </a:r>
            <a:r>
              <a:rPr lang="en-US" sz="3000" b="0" baseline="30000" dirty="0" smtClean="0"/>
              <a:t>16</a:t>
            </a:r>
            <a:r>
              <a:rPr lang="en-US" sz="3000" b="0" dirty="0" smtClean="0"/>
              <a:t>  Yet if anyone suffers as a </a:t>
            </a:r>
            <a:r>
              <a:rPr lang="en-US" sz="3000" b="0" dirty="0" smtClean="0">
                <a:solidFill>
                  <a:srgbClr val="C00000"/>
                </a:solidFill>
              </a:rPr>
              <a:t>Christian</a:t>
            </a:r>
            <a:r>
              <a:rPr lang="en-US" sz="3000" b="0" dirty="0" smtClean="0"/>
              <a:t>, let him not be ashamed, but let him glorify God in this matter. </a:t>
            </a:r>
            <a:r>
              <a:rPr lang="en-US" sz="3000" b="0" baseline="30000" dirty="0" smtClean="0"/>
              <a:t>17</a:t>
            </a:r>
            <a:r>
              <a:rPr lang="en-US" sz="3000" b="0" dirty="0" smtClean="0"/>
              <a:t>  For the time has come for judgment to begin at the </a:t>
            </a:r>
            <a:r>
              <a:rPr lang="en-US" sz="3000" b="0" dirty="0" smtClean="0">
                <a:solidFill>
                  <a:srgbClr val="C00000"/>
                </a:solidFill>
              </a:rPr>
              <a:t>house of God</a:t>
            </a:r>
            <a:r>
              <a:rPr lang="en-US" sz="3000" b="0" dirty="0" smtClean="0"/>
              <a:t>; and if it begins with </a:t>
            </a:r>
            <a:r>
              <a:rPr lang="en-US" sz="3000" b="0" dirty="0" smtClean="0">
                <a:solidFill>
                  <a:srgbClr val="C00000"/>
                </a:solidFill>
              </a:rPr>
              <a:t>us</a:t>
            </a:r>
            <a:r>
              <a:rPr lang="en-US" sz="3000" b="0" dirty="0" smtClean="0"/>
              <a:t> first, what will be the end of </a:t>
            </a:r>
            <a:r>
              <a:rPr lang="en-US" sz="3000" i="1" dirty="0" smtClean="0">
                <a:solidFill>
                  <a:schemeClr val="accent4">
                    <a:lumMod val="10000"/>
                  </a:schemeClr>
                </a:solidFill>
              </a:rPr>
              <a:t>those who do not obey the gospel of God</a:t>
            </a:r>
            <a:r>
              <a:rPr lang="en-US" sz="3000" b="0" dirty="0" smtClean="0">
                <a:solidFill>
                  <a:schemeClr val="accent4">
                    <a:lumMod val="10000"/>
                  </a:schemeClr>
                </a:solidFill>
              </a:rPr>
              <a:t>? </a:t>
            </a:r>
            <a:r>
              <a:rPr lang="en-US" sz="3000" b="0" baseline="30000" dirty="0" smtClean="0"/>
              <a:t>18</a:t>
            </a:r>
            <a:r>
              <a:rPr lang="en-US" sz="3000" b="0" dirty="0" smtClean="0"/>
              <a:t> Now "If the </a:t>
            </a:r>
            <a:r>
              <a:rPr lang="en-US" sz="3000" b="0" dirty="0" smtClean="0">
                <a:solidFill>
                  <a:srgbClr val="C00000"/>
                </a:solidFill>
              </a:rPr>
              <a:t>righteous</a:t>
            </a:r>
            <a:r>
              <a:rPr lang="en-US" sz="3000" b="0" dirty="0" smtClean="0"/>
              <a:t> one is scarcely </a:t>
            </a:r>
            <a:r>
              <a:rPr lang="en-US" sz="3000" b="0" dirty="0" smtClean="0">
                <a:solidFill>
                  <a:srgbClr val="C00000"/>
                </a:solidFill>
              </a:rPr>
              <a:t>saved</a:t>
            </a:r>
            <a:r>
              <a:rPr lang="en-US" sz="3000" b="0" dirty="0" smtClean="0"/>
              <a:t>, </a:t>
            </a:r>
            <a:r>
              <a:rPr lang="en-US" sz="3000" i="1" dirty="0" smtClean="0">
                <a:solidFill>
                  <a:schemeClr val="bg2"/>
                </a:solidFill>
              </a:rPr>
              <a:t>Where will the ungodly and the sinner appear</a:t>
            </a:r>
            <a:r>
              <a:rPr lang="en-US" sz="3000" b="0" dirty="0" smtClean="0">
                <a:solidFill>
                  <a:schemeClr val="bg2"/>
                </a:solidFill>
              </a:rPr>
              <a:t>?</a:t>
            </a:r>
            <a:r>
              <a:rPr lang="en-US" sz="3000" b="0" dirty="0" smtClean="0"/>
              <a:t>" </a:t>
            </a:r>
            <a:r>
              <a:rPr lang="en-US" sz="3000" b="0" baseline="30000" dirty="0" smtClean="0"/>
              <a:t>19 </a:t>
            </a:r>
            <a:r>
              <a:rPr lang="en-US" sz="3000" b="0" dirty="0" smtClean="0"/>
              <a:t> Therefore let those who </a:t>
            </a:r>
            <a:r>
              <a:rPr lang="en-US" sz="3000" b="0" dirty="0" smtClean="0">
                <a:solidFill>
                  <a:srgbClr val="C00000"/>
                </a:solidFill>
              </a:rPr>
              <a:t>suffer according to the will of God</a:t>
            </a:r>
            <a:r>
              <a:rPr lang="en-US" sz="3000" b="0" dirty="0" smtClean="0"/>
              <a:t> </a:t>
            </a:r>
            <a:r>
              <a:rPr lang="en-US" sz="3000" b="0" dirty="0" smtClean="0">
                <a:solidFill>
                  <a:srgbClr val="00B050"/>
                </a:solidFill>
              </a:rPr>
              <a:t>commit their souls to Him </a:t>
            </a:r>
            <a:r>
              <a:rPr lang="en-US" sz="3000" b="0" dirty="0" smtClean="0"/>
              <a:t>in </a:t>
            </a:r>
            <a:r>
              <a:rPr lang="en-US" sz="3000" b="0" dirty="0" smtClean="0">
                <a:solidFill>
                  <a:srgbClr val="C00000"/>
                </a:solidFill>
                <a:effectLst>
                  <a:glow rad="101600">
                    <a:schemeClr val="tx2">
                      <a:lumMod val="75000"/>
                      <a:alpha val="60000"/>
                    </a:schemeClr>
                  </a:glow>
                </a:effectLst>
              </a:rPr>
              <a:t>doing good</a:t>
            </a:r>
            <a:r>
              <a:rPr lang="en-US" sz="3000" b="0" dirty="0" smtClean="0"/>
              <a:t>, as to a faithful Creator.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Who Is &amp; Is Not A Christian...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CHRISTIAN</a:t>
            </a:r>
          </a:p>
          <a:p>
            <a:pPr>
              <a:lnSpc>
                <a:spcPct val="90000"/>
              </a:lnSpc>
            </a:pPr>
            <a:r>
              <a:rPr lang="en-US" sz="3000" dirty="0" smtClean="0">
                <a:latin typeface="Berlin Sans FB Demi" pitchFamily="34" charset="0"/>
              </a:rPr>
              <a:t>Wears name glorifying God</a:t>
            </a:r>
          </a:p>
          <a:p>
            <a:pPr>
              <a:lnSpc>
                <a:spcPct val="90000"/>
              </a:lnSpc>
            </a:pPr>
            <a:r>
              <a:rPr lang="en-US" sz="3000" dirty="0" smtClean="0">
                <a:latin typeface="Berlin Sans FB Demi" pitchFamily="34" charset="0"/>
              </a:rPr>
              <a:t>Part of </a:t>
            </a:r>
            <a:r>
              <a:rPr lang="en-US" sz="3000" dirty="0" smtClean="0">
                <a:latin typeface="Berlin Sans FB Demi" pitchFamily="34" charset="0"/>
              </a:rPr>
              <a:t>God’s house</a:t>
            </a:r>
            <a:endParaRPr lang="en-US" sz="3000" dirty="0" smtClean="0">
              <a:latin typeface="Berlin Sans FB Demi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3000" dirty="0" smtClean="0">
                <a:latin typeface="Berlin Sans FB Demi" pitchFamily="34" charset="0"/>
              </a:rPr>
              <a:t>Has obeyed the gospel</a:t>
            </a:r>
          </a:p>
          <a:p>
            <a:pPr>
              <a:lnSpc>
                <a:spcPct val="90000"/>
              </a:lnSpc>
            </a:pPr>
            <a:r>
              <a:rPr lang="en-US" sz="3000" dirty="0" smtClean="0">
                <a:latin typeface="Berlin Sans FB Demi" pitchFamily="34" charset="0"/>
              </a:rPr>
              <a:t>“Righteous” - “Saved”</a:t>
            </a:r>
          </a:p>
          <a:p>
            <a:pPr>
              <a:lnSpc>
                <a:spcPct val="90000"/>
              </a:lnSpc>
            </a:pPr>
            <a:r>
              <a:rPr lang="en-US" sz="3000" dirty="0" smtClean="0">
                <a:latin typeface="Berlin Sans FB Demi" pitchFamily="34" charset="0"/>
              </a:rPr>
              <a:t>Acts “according to the will of God”</a:t>
            </a:r>
          </a:p>
          <a:p>
            <a:pPr>
              <a:lnSpc>
                <a:spcPct val="90000"/>
              </a:lnSpc>
            </a:pPr>
            <a:r>
              <a:rPr lang="en-US" sz="3000" dirty="0" smtClean="0">
                <a:latin typeface="Berlin Sans FB Demi" pitchFamily="34" charset="0"/>
              </a:rPr>
              <a:t>Commitment to God</a:t>
            </a:r>
          </a:p>
          <a:p>
            <a:pPr>
              <a:lnSpc>
                <a:spcPct val="90000"/>
              </a:lnSpc>
            </a:pPr>
            <a:r>
              <a:rPr lang="en-US" sz="3000" dirty="0" smtClean="0">
                <a:latin typeface="Berlin Sans FB Demi" pitchFamily="34" charset="0"/>
              </a:rPr>
              <a:t>Involved in well-doing as defined by Creator</a:t>
            </a:r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NOT A CHRISTIAN</a:t>
            </a:r>
          </a:p>
          <a:p>
            <a:pPr>
              <a:lnSpc>
                <a:spcPct val="90000"/>
              </a:lnSpc>
            </a:pPr>
            <a:r>
              <a:rPr lang="en-US" sz="3000" dirty="0" smtClean="0">
                <a:latin typeface="Berlin Sans FB Demi" pitchFamily="34" charset="0"/>
              </a:rPr>
              <a:t>Wears name glorifying one other than God</a:t>
            </a:r>
          </a:p>
          <a:p>
            <a:pPr>
              <a:lnSpc>
                <a:spcPct val="90000"/>
              </a:lnSpc>
            </a:pPr>
            <a:r>
              <a:rPr lang="en-US" sz="3000" dirty="0" smtClean="0">
                <a:latin typeface="Berlin Sans FB Demi" pitchFamily="34" charset="0"/>
              </a:rPr>
              <a:t>Not of </a:t>
            </a:r>
            <a:r>
              <a:rPr lang="en-US" sz="3000" dirty="0" smtClean="0">
                <a:latin typeface="Berlin Sans FB Demi" pitchFamily="34" charset="0"/>
              </a:rPr>
              <a:t>God’s house</a:t>
            </a:r>
            <a:endParaRPr lang="en-US" sz="3000" dirty="0" smtClean="0">
              <a:latin typeface="Berlin Sans FB Demi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3000" dirty="0" smtClean="0">
                <a:latin typeface="Berlin Sans FB Demi" pitchFamily="34" charset="0"/>
              </a:rPr>
              <a:t>Not obeyed the gospel</a:t>
            </a:r>
          </a:p>
          <a:p>
            <a:pPr>
              <a:lnSpc>
                <a:spcPct val="90000"/>
              </a:lnSpc>
            </a:pPr>
            <a:r>
              <a:rPr lang="en-US" sz="3000" dirty="0" smtClean="0">
                <a:latin typeface="Berlin Sans FB Demi" pitchFamily="34" charset="0"/>
              </a:rPr>
              <a:t>“Ungodly” - “Sinner”</a:t>
            </a:r>
          </a:p>
          <a:p>
            <a:pPr>
              <a:lnSpc>
                <a:spcPct val="90000"/>
              </a:lnSpc>
            </a:pPr>
            <a:r>
              <a:rPr lang="en-US" sz="3000" dirty="0" smtClean="0">
                <a:latin typeface="Berlin Sans FB Demi" pitchFamily="34" charset="0"/>
              </a:rPr>
              <a:t>Acts contrary to the will of God</a:t>
            </a:r>
          </a:p>
          <a:p>
            <a:pPr>
              <a:lnSpc>
                <a:spcPct val="90000"/>
              </a:lnSpc>
            </a:pPr>
            <a:r>
              <a:rPr lang="en-US" sz="3000" dirty="0" smtClean="0">
                <a:latin typeface="Berlin Sans FB Demi" pitchFamily="34" charset="0"/>
              </a:rPr>
              <a:t>No commitment</a:t>
            </a:r>
          </a:p>
          <a:p>
            <a:pPr>
              <a:lnSpc>
                <a:spcPct val="90000"/>
              </a:lnSpc>
            </a:pPr>
            <a:r>
              <a:rPr lang="en-US" sz="3000" dirty="0" smtClean="0">
                <a:latin typeface="Berlin Sans FB Demi" pitchFamily="34" charset="0"/>
              </a:rPr>
              <a:t>Involved in well-doing as defined by man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4" grpId="0" build="p" autoUpdateAnimBg="0"/>
      <p:bldP spid="5325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3"/>
          <p:cNvSpPr>
            <a:spLocks noChangeArrowheads="1"/>
          </p:cNvSpPr>
          <p:nvPr/>
        </p:nvSpPr>
        <p:spPr bwMode="auto">
          <a:xfrm>
            <a:off x="4419600" y="2971800"/>
            <a:ext cx="457200" cy="1676400"/>
          </a:xfrm>
          <a:prstGeom prst="downArrow">
            <a:avLst>
              <a:gd name="adj1" fmla="val 50000"/>
              <a:gd name="adj2" fmla="val 91667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209800" y="5105400"/>
            <a:ext cx="4800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000">
                <a:latin typeface="Elegance" pitchFamily="2" charset="0"/>
              </a:rPr>
              <a:t>Christian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3429000" y="381000"/>
          <a:ext cx="2047875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Picture (32-bit)" r:id="rId3" imgW="2048040" imgH="2219400" progId="MetafileCompanion32.Picture.1">
                  <p:embed/>
                </p:oleObj>
              </mc:Choice>
              <mc:Fallback>
                <p:oleObj name="Picture (32-bit)" r:id="rId3" imgW="2048040" imgH="2219400" progId="MetafileCompanion32.Picture.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81000"/>
                        <a:ext cx="2047875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048000" y="228600"/>
          <a:ext cx="1476375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Picture (32-bit)" r:id="rId3" imgW="2048040" imgH="2219400" progId="MetafileCompanion32.Picture.1">
                  <p:embed/>
                </p:oleObj>
              </mc:Choice>
              <mc:Fallback>
                <p:oleObj name="Picture (32-bit)" r:id="rId3" imgW="2048040" imgH="2219400" progId="MetafileCompanion32.Picture.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28600"/>
                        <a:ext cx="1476375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AutoShape 3"/>
          <p:cNvSpPr>
            <a:spLocks noChangeArrowheads="1"/>
          </p:cNvSpPr>
          <p:nvPr/>
        </p:nvSpPr>
        <p:spPr bwMode="auto">
          <a:xfrm>
            <a:off x="1066800" y="2743200"/>
            <a:ext cx="457200" cy="1295400"/>
          </a:xfrm>
          <a:prstGeom prst="downArrow">
            <a:avLst>
              <a:gd name="adj1" fmla="val 50000"/>
              <a:gd name="adj2" fmla="val 70833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0" y="4343400"/>
            <a:ext cx="2590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b="1"/>
              <a:t>Christian</a:t>
            </a:r>
          </a:p>
        </p:txBody>
      </p:sp>
      <p:sp>
        <p:nvSpPr>
          <p:cNvPr id="2055" name="Line 5"/>
          <p:cNvSpPr>
            <a:spLocks noChangeShapeType="1"/>
          </p:cNvSpPr>
          <p:nvPr/>
        </p:nvSpPr>
        <p:spPr bwMode="auto">
          <a:xfrm>
            <a:off x="2819400" y="0"/>
            <a:ext cx="0" cy="6858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228600" y="228600"/>
          <a:ext cx="2047875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Picture (32-bit)" r:id="rId5" imgW="2048040" imgH="2219400" progId="MetafileCompanion32.Picture.1">
                  <p:embed/>
                </p:oleObj>
              </mc:Choice>
              <mc:Fallback>
                <p:oleObj name="Picture (32-bit)" r:id="rId5" imgW="2048040" imgH="2219400" progId="MetafileCompanion32.Picture.1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2047875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AutoShape 9"/>
          <p:cNvSpPr>
            <a:spLocks noChangeArrowheads="1"/>
          </p:cNvSpPr>
          <p:nvPr/>
        </p:nvSpPr>
        <p:spPr bwMode="auto">
          <a:xfrm>
            <a:off x="3505200" y="2209800"/>
            <a:ext cx="609600" cy="609600"/>
          </a:xfrm>
          <a:prstGeom prst="plus">
            <a:avLst>
              <a:gd name="adj" fmla="val 25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Text Box 12"/>
          <p:cNvSpPr txBox="1">
            <a:spLocks noChangeArrowheads="1"/>
          </p:cNvSpPr>
          <p:nvPr/>
        </p:nvSpPr>
        <p:spPr bwMode="auto">
          <a:xfrm>
            <a:off x="2819400" y="5410200"/>
            <a:ext cx="1905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dirty="0"/>
              <a:t>Catholic</a:t>
            </a:r>
            <a:endParaRPr lang="en-US" sz="3600" b="1" dirty="0"/>
          </a:p>
        </p:txBody>
      </p:sp>
      <p:sp>
        <p:nvSpPr>
          <p:cNvPr id="2058" name="AutoShape 13"/>
          <p:cNvSpPr>
            <a:spLocks noChangeArrowheads="1"/>
          </p:cNvSpPr>
          <p:nvPr/>
        </p:nvSpPr>
        <p:spPr bwMode="auto">
          <a:xfrm>
            <a:off x="3505200" y="4876800"/>
            <a:ext cx="457200" cy="533400"/>
          </a:xfrm>
          <a:prstGeom prst="downArrow">
            <a:avLst>
              <a:gd name="adj1" fmla="val 50000"/>
              <a:gd name="adj2" fmla="val 29167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3" name="WordArt 21"/>
          <p:cNvSpPr>
            <a:spLocks noChangeArrowheads="1" noChangeShapeType="1" noTextEdit="1"/>
          </p:cNvSpPr>
          <p:nvPr/>
        </p:nvSpPr>
        <p:spPr bwMode="auto">
          <a:xfrm rot="2623994">
            <a:off x="2794657" y="3453183"/>
            <a:ext cx="2096031" cy="914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Normal3" dir="r"/>
            </a:scene3d>
            <a:sp3d extrusionH="176200" prstMaterial="legacyMatte">
              <a:extrusionClr>
                <a:srgbClr val="DFF5FF"/>
              </a:extrusionClr>
            </a:sp3d>
          </a:bodyPr>
          <a:lstStyle/>
          <a:p>
            <a:pPr algn="ctr"/>
            <a:r>
              <a:rPr lang="en-US" sz="3600" b="1" kern="10" dirty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noFill/>
                <a:latin typeface="Arial"/>
                <a:cs typeface="Arial"/>
              </a:rPr>
              <a:t>TRADITION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2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542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542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542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9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048000" y="228600"/>
          <a:ext cx="1476375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Picture (32-bit)" r:id="rId3" imgW="2048040" imgH="2219400" progId="MetafileCompanion32.Picture.1">
                  <p:embed/>
                </p:oleObj>
              </mc:Choice>
              <mc:Fallback>
                <p:oleObj name="Picture (32-bit)" r:id="rId3" imgW="2048040" imgH="2219400" progId="MetafileCompanion32.Picture.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28600"/>
                        <a:ext cx="1476375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AutoShape 3"/>
          <p:cNvSpPr>
            <a:spLocks noChangeArrowheads="1"/>
          </p:cNvSpPr>
          <p:nvPr/>
        </p:nvSpPr>
        <p:spPr bwMode="auto">
          <a:xfrm>
            <a:off x="1066800" y="2743200"/>
            <a:ext cx="457200" cy="1295400"/>
          </a:xfrm>
          <a:prstGeom prst="downArrow">
            <a:avLst>
              <a:gd name="adj1" fmla="val 50000"/>
              <a:gd name="adj2" fmla="val 70833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Text Box 4"/>
          <p:cNvSpPr txBox="1">
            <a:spLocks noChangeArrowheads="1"/>
          </p:cNvSpPr>
          <p:nvPr/>
        </p:nvSpPr>
        <p:spPr bwMode="auto">
          <a:xfrm>
            <a:off x="0" y="4343400"/>
            <a:ext cx="2590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b="1"/>
              <a:t>Christian</a:t>
            </a:r>
          </a:p>
        </p:txBody>
      </p:sp>
      <p:sp>
        <p:nvSpPr>
          <p:cNvPr id="3080" name="Line 5"/>
          <p:cNvSpPr>
            <a:spLocks noChangeShapeType="1"/>
          </p:cNvSpPr>
          <p:nvPr/>
        </p:nvSpPr>
        <p:spPr bwMode="auto">
          <a:xfrm>
            <a:off x="2819400" y="0"/>
            <a:ext cx="0" cy="6858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228600" y="228600"/>
          <a:ext cx="2047875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Picture (32-bit)" r:id="rId5" imgW="2048040" imgH="2219400" progId="MetafileCompanion32.Picture.1">
                  <p:embed/>
                </p:oleObj>
              </mc:Choice>
              <mc:Fallback>
                <p:oleObj name="Picture (32-bit)" r:id="rId5" imgW="2048040" imgH="2219400" progId="MetafileCompanion32.Picture.1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2047875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365977"/>
              </p:ext>
            </p:extLst>
          </p:nvPr>
        </p:nvGraphicFramePr>
        <p:xfrm>
          <a:off x="5000625" y="228600"/>
          <a:ext cx="1476375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Picture (32-bit)" r:id="rId6" imgW="2048040" imgH="2219400" progId="MetafileCompanion32.Picture.1">
                  <p:embed/>
                </p:oleObj>
              </mc:Choice>
              <mc:Fallback>
                <p:oleObj name="Picture (32-bit)" r:id="rId6" imgW="2048040" imgH="2219400" progId="MetafileCompanion32.Picture.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5" y="228600"/>
                        <a:ext cx="1476375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3505200" y="2209800"/>
            <a:ext cx="609600" cy="609600"/>
          </a:xfrm>
          <a:prstGeom prst="plus">
            <a:avLst>
              <a:gd name="adj" fmla="val 25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5486400" y="2133600"/>
            <a:ext cx="609600" cy="609600"/>
          </a:xfrm>
          <a:prstGeom prst="plus">
            <a:avLst>
              <a:gd name="adj" fmla="val 25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Text Box 12"/>
          <p:cNvSpPr txBox="1">
            <a:spLocks noChangeArrowheads="1"/>
          </p:cNvSpPr>
          <p:nvPr/>
        </p:nvSpPr>
        <p:spPr bwMode="auto">
          <a:xfrm>
            <a:off x="2819400" y="5410200"/>
            <a:ext cx="1905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dirty="0"/>
              <a:t>Catholic</a:t>
            </a:r>
            <a:endParaRPr lang="en-US" sz="3600" b="1" dirty="0"/>
          </a:p>
        </p:txBody>
      </p:sp>
      <p:sp>
        <p:nvSpPr>
          <p:cNvPr id="3084" name="AutoShape 13"/>
          <p:cNvSpPr>
            <a:spLocks noChangeArrowheads="1"/>
          </p:cNvSpPr>
          <p:nvPr/>
        </p:nvSpPr>
        <p:spPr bwMode="auto">
          <a:xfrm>
            <a:off x="3505200" y="4876800"/>
            <a:ext cx="457200" cy="533400"/>
          </a:xfrm>
          <a:prstGeom prst="downArrow">
            <a:avLst>
              <a:gd name="adj1" fmla="val 50000"/>
              <a:gd name="adj2" fmla="val 29167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AutoShape 15"/>
          <p:cNvSpPr>
            <a:spLocks noChangeArrowheads="1"/>
          </p:cNvSpPr>
          <p:nvPr/>
        </p:nvSpPr>
        <p:spPr bwMode="auto">
          <a:xfrm>
            <a:off x="5486400" y="4876800"/>
            <a:ext cx="457200" cy="533400"/>
          </a:xfrm>
          <a:prstGeom prst="downArrow">
            <a:avLst>
              <a:gd name="adj1" fmla="val 50000"/>
              <a:gd name="adj2" fmla="val 29167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Text Box 19"/>
          <p:cNvSpPr txBox="1">
            <a:spLocks noChangeArrowheads="1"/>
          </p:cNvSpPr>
          <p:nvPr/>
        </p:nvSpPr>
        <p:spPr bwMode="auto">
          <a:xfrm>
            <a:off x="4648200" y="5667375"/>
            <a:ext cx="2209800" cy="111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40000"/>
              </a:lnSpc>
              <a:spcBef>
                <a:spcPct val="50000"/>
              </a:spcBef>
            </a:pPr>
            <a:r>
              <a:rPr lang="en-US" sz="3200" b="1"/>
              <a:t>Baptist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</a:pPr>
            <a:r>
              <a:rPr lang="en-US" sz="2800" b="1" i="1"/>
              <a:t>or</a:t>
            </a:r>
            <a:endParaRPr lang="en-US" sz="3600" b="1"/>
          </a:p>
          <a:p>
            <a:pPr algn="ctr">
              <a:lnSpc>
                <a:spcPct val="40000"/>
              </a:lnSpc>
              <a:spcBef>
                <a:spcPct val="50000"/>
              </a:spcBef>
            </a:pPr>
            <a:r>
              <a:rPr lang="en-US" sz="3200" b="1"/>
              <a:t>Methodist</a:t>
            </a:r>
            <a:endParaRPr lang="en-US" sz="3600" b="1"/>
          </a:p>
        </p:txBody>
      </p:sp>
      <p:sp>
        <p:nvSpPr>
          <p:cNvPr id="55317" name="WordArt 21"/>
          <p:cNvSpPr>
            <a:spLocks noChangeArrowheads="1" noChangeShapeType="1" noTextEdit="1"/>
          </p:cNvSpPr>
          <p:nvPr/>
        </p:nvSpPr>
        <p:spPr bwMode="auto">
          <a:xfrm rot="2623994">
            <a:off x="2792194" y="3459318"/>
            <a:ext cx="2113779" cy="914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Normal3" dir="r"/>
            </a:scene3d>
            <a:sp3d extrusionH="176200" prstMaterial="legacyMatte">
              <a:extrusionClr>
                <a:srgbClr val="DFF5FF"/>
              </a:extrusionClr>
            </a:sp3d>
          </a:bodyPr>
          <a:lstStyle/>
          <a:p>
            <a:pPr algn="ctr"/>
            <a:r>
              <a:rPr lang="en-US" sz="3600" b="1" kern="10" dirty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noFill/>
                <a:latin typeface="Arial"/>
                <a:cs typeface="Arial"/>
              </a:rPr>
              <a:t>TRADITION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876800" y="3200400"/>
            <a:ext cx="1828800" cy="1409700"/>
            <a:chOff x="5638800" y="3200400"/>
            <a:chExt cx="1905000" cy="1409700"/>
          </a:xfrm>
        </p:grpSpPr>
        <p:pic>
          <p:nvPicPr>
            <p:cNvPr id="3086" name="Picture 16" descr="Book Open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8800" y="3200400"/>
              <a:ext cx="1905000" cy="1409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5318" name="Text Box 22"/>
            <p:cNvSpPr txBox="1">
              <a:spLocks noChangeArrowheads="1"/>
            </p:cNvSpPr>
            <p:nvPr/>
          </p:nvSpPr>
          <p:spPr bwMode="auto">
            <a:xfrm>
              <a:off x="5867400" y="3581400"/>
              <a:ext cx="1428750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CREED</a:t>
              </a:r>
            </a:p>
          </p:txBody>
        </p:sp>
      </p:grpSp>
      <p:graphicFrame>
        <p:nvGraphicFramePr>
          <p:cNvPr id="1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50554"/>
              </p:ext>
            </p:extLst>
          </p:nvPr>
        </p:nvGraphicFramePr>
        <p:xfrm>
          <a:off x="6981825" y="228600"/>
          <a:ext cx="1476375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Picture (32-bit)" r:id="rId8" imgW="2048040" imgH="2219400" progId="MetafileCompanion32.Picture.1">
                  <p:embed/>
                </p:oleObj>
              </mc:Choice>
              <mc:Fallback>
                <p:oleObj name="Picture (32-bit)" r:id="rId8" imgW="2048040" imgH="2219400" progId="MetafileCompanion32.Picture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1825" y="228600"/>
                        <a:ext cx="1476375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AutoShape 10"/>
          <p:cNvSpPr>
            <a:spLocks noChangeArrowheads="1"/>
          </p:cNvSpPr>
          <p:nvPr/>
        </p:nvSpPr>
        <p:spPr bwMode="auto">
          <a:xfrm>
            <a:off x="7467600" y="2133600"/>
            <a:ext cx="609600" cy="609600"/>
          </a:xfrm>
          <a:prstGeom prst="plus">
            <a:avLst>
              <a:gd name="adj" fmla="val 25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AutoShape 15"/>
          <p:cNvSpPr>
            <a:spLocks noChangeArrowheads="1"/>
          </p:cNvSpPr>
          <p:nvPr/>
        </p:nvSpPr>
        <p:spPr bwMode="auto">
          <a:xfrm>
            <a:off x="7467600" y="4876800"/>
            <a:ext cx="457200" cy="533400"/>
          </a:xfrm>
          <a:prstGeom prst="downArrow">
            <a:avLst>
              <a:gd name="adj1" fmla="val 50000"/>
              <a:gd name="adj2" fmla="val 29167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6629400" y="5667375"/>
            <a:ext cx="2209800" cy="33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40000"/>
              </a:lnSpc>
              <a:spcBef>
                <a:spcPct val="50000"/>
              </a:spcBef>
            </a:pPr>
            <a:r>
              <a:rPr lang="en-US" sz="3200" b="1" dirty="0" smtClean="0"/>
              <a:t>Mormon</a:t>
            </a:r>
            <a:endParaRPr lang="en-US" sz="3600" b="1" dirty="0"/>
          </a:p>
        </p:txBody>
      </p:sp>
      <p:grpSp>
        <p:nvGrpSpPr>
          <p:cNvPr id="22" name="Group 21"/>
          <p:cNvGrpSpPr/>
          <p:nvPr/>
        </p:nvGrpSpPr>
        <p:grpSpPr>
          <a:xfrm>
            <a:off x="6934200" y="3200400"/>
            <a:ext cx="1828800" cy="1409700"/>
            <a:chOff x="5638800" y="3200400"/>
            <a:chExt cx="1905000" cy="1409700"/>
          </a:xfrm>
        </p:grpSpPr>
        <p:pic>
          <p:nvPicPr>
            <p:cNvPr id="23" name="Picture 16" descr="Book Open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8800" y="3200400"/>
              <a:ext cx="1905000" cy="1409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5834466" y="3429000"/>
              <a:ext cx="1646752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JOSEPH</a:t>
              </a:r>
              <a:br>
                <a:rPr lang="en-US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</a:br>
              <a:r>
                <a:rPr lang="en-US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SMITH</a:t>
              </a:r>
              <a:endPara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5" grpId="0" animBg="1"/>
      <p:bldP spid="3087" grpId="0"/>
      <p:bldP spid="20" grpId="0" animBg="1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44" name="Text Box 24"/>
          <p:cNvSpPr txBox="1">
            <a:spLocks noChangeArrowheads="1"/>
          </p:cNvSpPr>
          <p:nvPr/>
        </p:nvSpPr>
        <p:spPr bwMode="auto">
          <a:xfrm>
            <a:off x="4876800" y="3295650"/>
            <a:ext cx="21494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b="1"/>
              <a:t>NOTHING</a:t>
            </a:r>
          </a:p>
        </p:txBody>
      </p:sp>
      <p:sp>
        <p:nvSpPr>
          <p:cNvPr id="4102" name="AutoShape 3"/>
          <p:cNvSpPr>
            <a:spLocks noChangeArrowheads="1"/>
          </p:cNvSpPr>
          <p:nvPr/>
        </p:nvSpPr>
        <p:spPr bwMode="auto">
          <a:xfrm>
            <a:off x="1066800" y="2743200"/>
            <a:ext cx="457200" cy="1295400"/>
          </a:xfrm>
          <a:prstGeom prst="downArrow">
            <a:avLst>
              <a:gd name="adj1" fmla="val 50000"/>
              <a:gd name="adj2" fmla="val 70833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0" y="4343400"/>
            <a:ext cx="2590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b="1"/>
              <a:t>Christian</a:t>
            </a:r>
          </a:p>
        </p:txBody>
      </p:sp>
      <p:sp>
        <p:nvSpPr>
          <p:cNvPr id="4104" name="Line 5"/>
          <p:cNvSpPr>
            <a:spLocks noChangeShapeType="1"/>
          </p:cNvSpPr>
          <p:nvPr/>
        </p:nvSpPr>
        <p:spPr bwMode="auto">
          <a:xfrm>
            <a:off x="2819400" y="0"/>
            <a:ext cx="0" cy="6858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228600" y="228600"/>
          <a:ext cx="2047875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Picture (32-bit)" r:id="rId3" imgW="2048040" imgH="2219400" progId="MetafileCompanion32.Picture.1">
                  <p:embed/>
                </p:oleObj>
              </mc:Choice>
              <mc:Fallback>
                <p:oleObj name="Picture (32-bit)" r:id="rId3" imgW="2048040" imgH="2219400" progId="MetafileCompanion32.Picture.1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2047875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7"/>
          <p:cNvGraphicFramePr>
            <a:graphicFrameLocks noChangeAspect="1"/>
          </p:cNvGraphicFramePr>
          <p:nvPr/>
        </p:nvGraphicFramePr>
        <p:xfrm>
          <a:off x="5105400" y="228600"/>
          <a:ext cx="1476375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Picture (32-bit)" r:id="rId5" imgW="2048040" imgH="2219400" progId="MetafileCompanion32.Picture.1">
                  <p:embed/>
                </p:oleObj>
              </mc:Choice>
              <mc:Fallback>
                <p:oleObj name="Picture (32-bit)" r:id="rId5" imgW="2048040" imgH="2219400" progId="MetafileCompanion32.Picture.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28600"/>
                        <a:ext cx="1476375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5" name="AutoShape 10"/>
          <p:cNvSpPr>
            <a:spLocks noChangeArrowheads="1"/>
          </p:cNvSpPr>
          <p:nvPr/>
        </p:nvSpPr>
        <p:spPr bwMode="auto">
          <a:xfrm>
            <a:off x="5638800" y="2133600"/>
            <a:ext cx="609600" cy="609600"/>
          </a:xfrm>
          <a:prstGeom prst="plus">
            <a:avLst>
              <a:gd name="adj" fmla="val 25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AutoShape 15"/>
          <p:cNvSpPr>
            <a:spLocks noChangeArrowheads="1"/>
          </p:cNvSpPr>
          <p:nvPr/>
        </p:nvSpPr>
        <p:spPr bwMode="auto">
          <a:xfrm>
            <a:off x="5791200" y="4495800"/>
            <a:ext cx="457200" cy="533400"/>
          </a:xfrm>
          <a:prstGeom prst="downArrow">
            <a:avLst>
              <a:gd name="adj1" fmla="val 50000"/>
              <a:gd name="adj2" fmla="val 29167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6336" name="Picture 16" descr="Book Ope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971800"/>
            <a:ext cx="19050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38" name="Picture 18" descr="Book Gray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895600"/>
            <a:ext cx="13684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41" name="WordArt 21"/>
          <p:cNvSpPr>
            <a:spLocks noChangeArrowheads="1" noChangeShapeType="1" noTextEdit="1"/>
          </p:cNvSpPr>
          <p:nvPr/>
        </p:nvSpPr>
        <p:spPr bwMode="auto">
          <a:xfrm>
            <a:off x="3733800" y="3124200"/>
            <a:ext cx="4953000" cy="990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MAN'S</a:t>
            </a:r>
          </a:p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OPINIONS</a:t>
            </a:r>
          </a:p>
        </p:txBody>
      </p:sp>
      <p:sp>
        <p:nvSpPr>
          <p:cNvPr id="56342" name="AutoShape 22"/>
          <p:cNvSpPr>
            <a:spLocks noChangeArrowheads="1"/>
          </p:cNvSpPr>
          <p:nvPr/>
        </p:nvSpPr>
        <p:spPr bwMode="auto">
          <a:xfrm>
            <a:off x="3994150" y="5105400"/>
            <a:ext cx="4235450" cy="1714500"/>
          </a:xfrm>
          <a:custGeom>
            <a:avLst/>
            <a:gdLst>
              <a:gd name="T0" fmla="*/ 2117725 w 21600"/>
              <a:gd name="T1" fmla="*/ 0 h 21600"/>
              <a:gd name="T2" fmla="*/ 620219 w 21600"/>
              <a:gd name="T3" fmla="*/ 251063 h 21600"/>
              <a:gd name="T4" fmla="*/ 0 w 21600"/>
              <a:gd name="T5" fmla="*/ 857250 h 21600"/>
              <a:gd name="T6" fmla="*/ 620219 w 21600"/>
              <a:gd name="T7" fmla="*/ 1463437 h 21600"/>
              <a:gd name="T8" fmla="*/ 2117725 w 21600"/>
              <a:gd name="T9" fmla="*/ 1714500 h 21600"/>
              <a:gd name="T10" fmla="*/ 3615231 w 21600"/>
              <a:gd name="T11" fmla="*/ 1463437 h 21600"/>
              <a:gd name="T12" fmla="*/ 4235450 w 21600"/>
              <a:gd name="T13" fmla="*/ 857250 h 21600"/>
              <a:gd name="T14" fmla="*/ 3615231 w 21600"/>
              <a:gd name="T15" fmla="*/ 251063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noFill/>
          <a:ln w="666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/>
              <a:t>JUST A CHRISTIAN</a:t>
            </a:r>
          </a:p>
        </p:txBody>
      </p:sp>
      <p:sp>
        <p:nvSpPr>
          <p:cNvPr id="4111" name="Text Box 23"/>
          <p:cNvSpPr txBox="1">
            <a:spLocks noChangeArrowheads="1"/>
          </p:cNvSpPr>
          <p:nvPr/>
        </p:nvSpPr>
        <p:spPr bwMode="auto">
          <a:xfrm>
            <a:off x="4343400" y="5362575"/>
            <a:ext cx="3505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3600" b="1" dirty="0">
                <a:solidFill>
                  <a:schemeClr val="tx2">
                    <a:lumMod val="75000"/>
                  </a:schemeClr>
                </a:solidFill>
              </a:rPr>
              <a:t>JUST A CHRISTIAN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63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63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mph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50" autoRev="1" fill="hold"/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" dur="250" autoRev="1" fill="hold"/>
                                        <p:tgtEl>
                                          <p:spTgt spid="563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" dur="250" autoRev="1" fill="hold"/>
                                        <p:tgtEl>
                                          <p:spTgt spid="563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563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6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56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56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56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56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3000"/>
                                        <p:tgtEl>
                                          <p:spTgt spid="56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44" grpId="0"/>
      <p:bldP spid="56341" grpId="0" animBg="1"/>
      <p:bldP spid="56342" grpId="0" animBg="1"/>
      <p:bldP spid="56342" grpId="1" animBg="1"/>
      <p:bldP spid="56342" grpId="2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C:\Users\Steven\AppData\Local\Microsoft\Windows\Temporary Internet Files\Content.IE5\EFFO0N50\MC90025043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66412"/>
            <a:ext cx="24490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800" y="685800"/>
            <a:ext cx="708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“The seed is the word of </a:t>
            </a:r>
            <a:r>
              <a:rPr lang="en-US" sz="3200" dirty="0" smtClean="0">
                <a:solidFill>
                  <a:srgbClr val="000000"/>
                </a:solidFill>
              </a:rPr>
              <a:t>God” (</a:t>
            </a:r>
            <a:r>
              <a:rPr lang="en-US" sz="3200" dirty="0" err="1" smtClean="0">
                <a:solidFill>
                  <a:srgbClr val="000000"/>
                </a:solidFill>
              </a:rPr>
              <a:t>Lk</a:t>
            </a:r>
            <a:r>
              <a:rPr lang="en-US" sz="3200" dirty="0" smtClean="0">
                <a:solidFill>
                  <a:srgbClr val="000000"/>
                </a:solidFill>
              </a:rPr>
              <a:t>. 8:11)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95600" y="1524000"/>
            <a:ext cx="586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“Then </a:t>
            </a:r>
            <a:r>
              <a:rPr lang="en-US" dirty="0"/>
              <a:t>God said, </a:t>
            </a:r>
            <a:r>
              <a:rPr lang="en-US" dirty="0" smtClean="0"/>
              <a:t>‘Let </a:t>
            </a:r>
            <a:r>
              <a:rPr lang="en-US" dirty="0"/>
              <a:t>the earth bring forth grass, the herb that yields seed, and the fruit tree that yields fruit </a:t>
            </a:r>
            <a:r>
              <a:rPr lang="en-US" dirty="0">
                <a:effectLst>
                  <a:glow rad="101600">
                    <a:srgbClr val="FF0000">
                      <a:alpha val="60000"/>
                    </a:srgbClr>
                  </a:glow>
                </a:effectLst>
              </a:rPr>
              <a:t>according to its kind</a:t>
            </a:r>
            <a:r>
              <a:rPr lang="en-US" dirty="0"/>
              <a:t>, whose seed is in itself, on the </a:t>
            </a:r>
            <a:r>
              <a:rPr lang="en-US" dirty="0" smtClean="0"/>
              <a:t>earth’; </a:t>
            </a:r>
            <a:r>
              <a:rPr lang="en-US" dirty="0"/>
              <a:t>and it was </a:t>
            </a:r>
            <a:r>
              <a:rPr lang="en-US" dirty="0" smtClean="0"/>
              <a:t>so” (Gen. 1:11)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76200"/>
            <a:ext cx="6060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Trajan Pro" pitchFamily="18" charset="0"/>
              </a:rPr>
              <a:t>Genesis 1:11 &amp; Luke 8:11</a:t>
            </a:r>
            <a:endParaRPr lang="en-US" sz="3600" dirty="0">
              <a:solidFill>
                <a:srgbClr val="000000"/>
              </a:solidFill>
              <a:latin typeface="Trajan Pro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3602044"/>
            <a:ext cx="671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ekton Pro Ext" pitchFamily="34" charset="0"/>
              </a:rPr>
              <a:t>What Seed Is Sown Is What Is Produced!</a:t>
            </a:r>
            <a:endParaRPr lang="en-US" dirty="0">
              <a:latin typeface="Tekton Pro Ext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109617" y="3562130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" name="Group 9"/>
          <p:cNvGrpSpPr/>
          <p:nvPr/>
        </p:nvGrpSpPr>
        <p:grpSpPr>
          <a:xfrm>
            <a:off x="228600" y="3962400"/>
            <a:ext cx="5916093" cy="1447109"/>
            <a:chOff x="228600" y="3962400"/>
            <a:chExt cx="5916093" cy="1447109"/>
          </a:xfrm>
        </p:grpSpPr>
        <p:pic>
          <p:nvPicPr>
            <p:cNvPr id="5125" name="Picture 5" descr="C:\Users\Steven\AppData\Local\Microsoft\Windows\Temporary Internet Files\Content.IE5\7T28N4XJ\MC900154174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3962400"/>
              <a:ext cx="1219200" cy="14471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ight Arrow 7"/>
            <p:cNvSpPr/>
            <p:nvPr/>
          </p:nvSpPr>
          <p:spPr bwMode="auto">
            <a:xfrm>
              <a:off x="1828800" y="4495800"/>
              <a:ext cx="1219200" cy="457200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276600" y="4495800"/>
              <a:ext cx="28680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pc="300" dirty="0" smtClean="0"/>
                <a:t>Corn or Carrots?</a:t>
              </a:r>
              <a:endParaRPr lang="en-US" spc="3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8600" y="5410891"/>
            <a:ext cx="7775576" cy="1447109"/>
            <a:chOff x="228600" y="5410891"/>
            <a:chExt cx="7775576" cy="1447109"/>
          </a:xfrm>
        </p:grpSpPr>
        <p:pic>
          <p:nvPicPr>
            <p:cNvPr id="5126" name="Picture 6" descr="C:\Users\Steven\AppData\Local\Microsoft\Windows\Temporary Internet Files\Content.IE5\M3OOC1YU\MC900154170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5410891"/>
              <a:ext cx="1178120" cy="14471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Right Arrow 14"/>
            <p:cNvSpPr/>
            <p:nvPr/>
          </p:nvSpPr>
          <p:spPr bwMode="auto">
            <a:xfrm>
              <a:off x="1828800" y="5867400"/>
              <a:ext cx="1219200" cy="457200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276600" y="5862935"/>
              <a:ext cx="47275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pc="300" dirty="0" smtClean="0"/>
                <a:t>Strawberries or Sunflowers?</a:t>
              </a:r>
              <a:endParaRPr lang="en-US" spc="300" dirty="0"/>
            </a:p>
          </p:txBody>
        </p:sp>
      </p:grpSp>
    </p:spTree>
    <p:extLst>
      <p:ext uri="{BB962C8B-B14F-4D97-AF65-F5344CB8AC3E}">
        <p14:creationId xmlns:p14="http://schemas.microsoft.com/office/powerpoint/2010/main" val="9291596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C:\Users\Steven\AppData\Local\Microsoft\Windows\Temporary Internet Files\Content.IE5\EFFO0N50\MC90025043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66412"/>
            <a:ext cx="24490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800" y="685800"/>
            <a:ext cx="708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“The seed is the word of </a:t>
            </a:r>
            <a:r>
              <a:rPr lang="en-US" sz="3200" dirty="0" smtClean="0">
                <a:solidFill>
                  <a:srgbClr val="000000"/>
                </a:solidFill>
              </a:rPr>
              <a:t>God” (</a:t>
            </a:r>
            <a:r>
              <a:rPr lang="en-US" sz="3200" dirty="0" err="1" smtClean="0">
                <a:solidFill>
                  <a:srgbClr val="000000"/>
                </a:solidFill>
              </a:rPr>
              <a:t>Lk</a:t>
            </a:r>
            <a:r>
              <a:rPr lang="en-US" sz="3200" dirty="0" smtClean="0">
                <a:solidFill>
                  <a:srgbClr val="000000"/>
                </a:solidFill>
              </a:rPr>
              <a:t>. 8:11)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95600" y="1524000"/>
            <a:ext cx="586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“Then </a:t>
            </a:r>
            <a:r>
              <a:rPr lang="en-US" dirty="0"/>
              <a:t>God said, </a:t>
            </a:r>
            <a:r>
              <a:rPr lang="en-US" dirty="0" smtClean="0"/>
              <a:t>‘Let </a:t>
            </a:r>
            <a:r>
              <a:rPr lang="en-US" dirty="0"/>
              <a:t>the earth bring forth grass, the herb that yields seed, and the fruit tree that yields fruit </a:t>
            </a:r>
            <a:r>
              <a:rPr lang="en-US" dirty="0">
                <a:effectLst>
                  <a:glow rad="101600">
                    <a:srgbClr val="FF0000">
                      <a:alpha val="60000"/>
                    </a:srgbClr>
                  </a:glow>
                </a:effectLst>
              </a:rPr>
              <a:t>according to its kind</a:t>
            </a:r>
            <a:r>
              <a:rPr lang="en-US" dirty="0"/>
              <a:t>, whose seed is in itself, on the </a:t>
            </a:r>
            <a:r>
              <a:rPr lang="en-US" dirty="0" smtClean="0"/>
              <a:t>earth’; </a:t>
            </a:r>
            <a:r>
              <a:rPr lang="en-US" dirty="0"/>
              <a:t>and it was </a:t>
            </a:r>
            <a:r>
              <a:rPr lang="en-US" dirty="0" smtClean="0"/>
              <a:t>so” (Gen. 1:11)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76200"/>
            <a:ext cx="6060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Trajan Pro" pitchFamily="18" charset="0"/>
              </a:rPr>
              <a:t>Genesis 1:11 &amp; Luke 8:11</a:t>
            </a:r>
            <a:endParaRPr lang="en-US" sz="3600" dirty="0">
              <a:solidFill>
                <a:srgbClr val="000000"/>
              </a:solidFill>
              <a:latin typeface="Trajan Pro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3602044"/>
            <a:ext cx="671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ekton Pro Ext" pitchFamily="34" charset="0"/>
              </a:rPr>
              <a:t>What Seed Is Sown Is What Is Produced!</a:t>
            </a:r>
            <a:endParaRPr lang="en-US" dirty="0">
              <a:latin typeface="Tekton Pro Ext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109617" y="3562130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Right Arrow 14"/>
          <p:cNvSpPr/>
          <p:nvPr/>
        </p:nvSpPr>
        <p:spPr bwMode="auto">
          <a:xfrm>
            <a:off x="3124200" y="5105400"/>
            <a:ext cx="1219200" cy="4572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96415" y="5058228"/>
            <a:ext cx="30235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pc="300" dirty="0" smtClean="0"/>
              <a:t>Only Christians</a:t>
            </a:r>
            <a:endParaRPr lang="en-US" sz="2800" spc="300" dirty="0"/>
          </a:p>
        </p:txBody>
      </p:sp>
      <p:pic>
        <p:nvPicPr>
          <p:cNvPr id="6146" name="Picture 2" descr="C:\Users\Steven\AppData\Local\Microsoft\Windows\Temporary Internet Files\Content.IE5\EFFO0N50\MP90038485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29" y="4288232"/>
            <a:ext cx="2994160" cy="2187163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5029200"/>
            <a:ext cx="2487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Testament</a:t>
            </a:r>
            <a:endParaRPr lang="en-US" sz="3200" spc="-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710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Word “Christian” Is Used In Three Passages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1 Peter 4:16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/>
              <a:t>	“Yet if anyone suffers as a Christian, let him not be ashamed, but let him glorify God in this matter”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Acts 11:26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/>
              <a:t>	“And the disciples were first called Christians in Antioch”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Acts 26:28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/>
              <a:t>	“Then Agrippa said to Paul, ‘You almost persuade me to become a Christian’”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Acts 11:21-26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800" baseline="30000" dirty="0" smtClean="0"/>
              <a:t>21</a:t>
            </a:r>
            <a:r>
              <a:rPr lang="en-US" sz="2800" dirty="0" smtClean="0"/>
              <a:t>  And the hand of the Lord was with them, and a great number believed and turned to the Lord. </a:t>
            </a:r>
            <a:r>
              <a:rPr lang="en-US" sz="2800" baseline="30000" dirty="0" smtClean="0"/>
              <a:t>22</a:t>
            </a:r>
            <a:r>
              <a:rPr lang="en-US" sz="2800" dirty="0" smtClean="0"/>
              <a:t>  Then news of these things came to the ears of the church in Jerusalem, and they sent out Barnabas to go as far as Antioch. </a:t>
            </a:r>
            <a:r>
              <a:rPr lang="en-US" sz="2800" baseline="30000" dirty="0" smtClean="0"/>
              <a:t>23</a:t>
            </a:r>
            <a:r>
              <a:rPr lang="en-US" sz="2800" dirty="0" smtClean="0"/>
              <a:t>  When he came and had seen the grace of God, he was glad, and encouraged them all that with purpose of heart they should continue with the Lord. </a:t>
            </a:r>
            <a:r>
              <a:rPr lang="en-US" sz="2800" baseline="30000" dirty="0" smtClean="0"/>
              <a:t>24</a:t>
            </a:r>
            <a:r>
              <a:rPr lang="en-US" sz="2800" dirty="0" smtClean="0"/>
              <a:t>  For he was a good man, full of the Holy Spirit and of faith. And a great many people were added to the Lord. </a:t>
            </a:r>
            <a:r>
              <a:rPr lang="en-US" sz="2800" baseline="30000" dirty="0" smtClean="0"/>
              <a:t>25</a:t>
            </a:r>
            <a:r>
              <a:rPr lang="en-US" sz="2800" dirty="0" smtClean="0"/>
              <a:t>  Then Barnabas departed for Tarsus to seek Saul. </a:t>
            </a:r>
            <a:r>
              <a:rPr lang="en-US" sz="2800" baseline="30000" dirty="0" smtClean="0"/>
              <a:t>26</a:t>
            </a:r>
            <a:r>
              <a:rPr lang="en-US" sz="2800" dirty="0" smtClean="0"/>
              <a:t>  And when he had found him, he brought him to Antioch. So it was that for a whole year they assembled with the church and taught a great many people. </a:t>
            </a:r>
            <a:r>
              <a:rPr lang="en-US" sz="2800" dirty="0" smtClean="0">
                <a:solidFill>
                  <a:srgbClr val="C00000"/>
                </a:solidFill>
              </a:rPr>
              <a:t>And the disciples were first called Christians in Antioch.</a:t>
            </a:r>
          </a:p>
        </p:txBody>
      </p:sp>
    </p:spTree>
    <p:extLst>
      <p:ext uri="{BB962C8B-B14F-4D97-AF65-F5344CB8AC3E}">
        <p14:creationId xmlns:p14="http://schemas.microsoft.com/office/powerpoint/2010/main" val="768353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Acts 11:21-26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800" baseline="30000" dirty="0" smtClean="0"/>
              <a:t>21</a:t>
            </a:r>
            <a:r>
              <a:rPr lang="en-US" sz="2800" dirty="0" smtClean="0"/>
              <a:t>  And the hand of the Lord was with them, and a great number </a:t>
            </a:r>
            <a:r>
              <a:rPr lang="en-US" sz="2800" dirty="0" smtClean="0">
                <a:solidFill>
                  <a:srgbClr val="C00000"/>
                </a:solidFill>
              </a:rPr>
              <a:t>believed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00000"/>
                </a:solidFill>
              </a:rPr>
              <a:t>turned to the Lord</a:t>
            </a:r>
            <a:r>
              <a:rPr lang="en-US" sz="2800" dirty="0" smtClean="0"/>
              <a:t>. </a:t>
            </a:r>
            <a:r>
              <a:rPr lang="en-US" sz="2800" baseline="30000" dirty="0" smtClean="0"/>
              <a:t>22</a:t>
            </a:r>
            <a:r>
              <a:rPr lang="en-US" sz="2800" dirty="0" smtClean="0"/>
              <a:t>  Then news of these things came to the ears of the church in Jerusalem, and they sent out Barnabas to go as far as Antioch. </a:t>
            </a:r>
            <a:r>
              <a:rPr lang="en-US" sz="2800" baseline="30000" dirty="0" smtClean="0"/>
              <a:t>23</a:t>
            </a:r>
            <a:r>
              <a:rPr lang="en-US" sz="2800" dirty="0" smtClean="0"/>
              <a:t>  When he came and had seen the grace of God, he was glad, and encouraged them all that with purpose of heart they should continue with the Lord. </a:t>
            </a:r>
            <a:r>
              <a:rPr lang="en-US" sz="2800" baseline="30000" dirty="0" smtClean="0"/>
              <a:t>24</a:t>
            </a:r>
            <a:r>
              <a:rPr lang="en-US" sz="2800" dirty="0" smtClean="0"/>
              <a:t>  For he was a good man, full of the Holy Spirit and of faith. And a great many people were added to the Lord. </a:t>
            </a:r>
            <a:r>
              <a:rPr lang="en-US" sz="2800" baseline="30000" dirty="0" smtClean="0"/>
              <a:t>25</a:t>
            </a:r>
            <a:r>
              <a:rPr lang="en-US" sz="2800" dirty="0" smtClean="0"/>
              <a:t>  Then Barnabas departed for Tarsus to seek Saul. </a:t>
            </a:r>
            <a:r>
              <a:rPr lang="en-US" sz="2800" baseline="30000" dirty="0" smtClean="0"/>
              <a:t>26</a:t>
            </a:r>
            <a:r>
              <a:rPr lang="en-US" sz="2800" dirty="0" smtClean="0"/>
              <a:t>  And when he had found him, he brought him to Antioch. So it was that for a whole year they assembled with the church and taught a great many people. And the disciples were first called </a:t>
            </a:r>
            <a:r>
              <a:rPr lang="en-US" sz="2800" dirty="0" smtClean="0">
                <a:solidFill>
                  <a:srgbClr val="C00000"/>
                </a:solidFill>
              </a:rPr>
              <a:t>Christians</a:t>
            </a:r>
            <a:r>
              <a:rPr lang="en-US" sz="2800" dirty="0" smtClean="0"/>
              <a:t> in Antioch.</a:t>
            </a:r>
          </a:p>
        </p:txBody>
      </p:sp>
    </p:spTree>
    <p:extLst>
      <p:ext uri="{BB962C8B-B14F-4D97-AF65-F5344CB8AC3E}">
        <p14:creationId xmlns:p14="http://schemas.microsoft.com/office/powerpoint/2010/main" val="130968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Acts 11:21-26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800" baseline="30000" dirty="0" smtClean="0"/>
              <a:t>21</a:t>
            </a:r>
            <a:r>
              <a:rPr lang="en-US" sz="2800" dirty="0" smtClean="0"/>
              <a:t>  And the hand of the Lord was with them, and a great number </a:t>
            </a:r>
            <a:r>
              <a:rPr lang="en-US" sz="2800" dirty="0" smtClean="0">
                <a:solidFill>
                  <a:srgbClr val="C00000"/>
                </a:solidFill>
              </a:rPr>
              <a:t>believed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00000"/>
                </a:solidFill>
              </a:rPr>
              <a:t>turned to the Lord</a:t>
            </a:r>
            <a:r>
              <a:rPr lang="en-US" sz="2800" dirty="0" smtClean="0"/>
              <a:t>. </a:t>
            </a:r>
            <a:r>
              <a:rPr lang="en-US" sz="2800" baseline="30000" dirty="0" smtClean="0"/>
              <a:t>22</a:t>
            </a:r>
            <a:r>
              <a:rPr lang="en-US" sz="2800" dirty="0" smtClean="0"/>
              <a:t>  Then news of these things came to the ears of </a:t>
            </a:r>
            <a:r>
              <a:rPr lang="en-US" sz="2800" dirty="0" smtClean="0">
                <a:solidFill>
                  <a:srgbClr val="C00000"/>
                </a:solidFill>
              </a:rPr>
              <a:t>the church </a:t>
            </a:r>
            <a:r>
              <a:rPr lang="en-US" sz="2800" dirty="0" smtClean="0"/>
              <a:t>in Jerusalem, and they sent out Barnabas to go as far as Antioch. </a:t>
            </a:r>
            <a:r>
              <a:rPr lang="en-US" sz="2800" baseline="30000" dirty="0" smtClean="0"/>
              <a:t>23</a:t>
            </a:r>
            <a:r>
              <a:rPr lang="en-US" sz="2800" dirty="0" smtClean="0"/>
              <a:t>  When he came and had seen the grace of God, he was glad, and encouraged them all that with purpose of heart they should continue with the Lord. </a:t>
            </a:r>
            <a:r>
              <a:rPr lang="en-US" sz="2800" baseline="30000" dirty="0" smtClean="0"/>
              <a:t>24</a:t>
            </a:r>
            <a:r>
              <a:rPr lang="en-US" sz="2800" dirty="0" smtClean="0"/>
              <a:t>  For he was a good man, full of the Holy Spirit and of faith. And a great many people were added to the Lord. </a:t>
            </a:r>
            <a:r>
              <a:rPr lang="en-US" sz="2800" baseline="30000" dirty="0" smtClean="0"/>
              <a:t>25</a:t>
            </a:r>
            <a:r>
              <a:rPr lang="en-US" sz="2800" dirty="0" smtClean="0"/>
              <a:t>  Then Barnabas departed for Tarsus to seek Saul. </a:t>
            </a:r>
            <a:r>
              <a:rPr lang="en-US" sz="2800" baseline="30000" dirty="0" smtClean="0"/>
              <a:t>26</a:t>
            </a:r>
            <a:r>
              <a:rPr lang="en-US" sz="2800" dirty="0" smtClean="0"/>
              <a:t>  And when he had found him, he brought him to Antioch. So it was that for a whole year they assembled with the church and taught a great many people. And the disciples were first called </a:t>
            </a:r>
            <a:r>
              <a:rPr lang="en-US" sz="2800" dirty="0" smtClean="0">
                <a:solidFill>
                  <a:srgbClr val="C00000"/>
                </a:solidFill>
              </a:rPr>
              <a:t>Christians</a:t>
            </a:r>
            <a:r>
              <a:rPr lang="en-US" sz="2800" dirty="0" smtClean="0"/>
              <a:t> in Antioch.</a:t>
            </a:r>
          </a:p>
        </p:txBody>
      </p:sp>
    </p:spTree>
    <p:extLst>
      <p:ext uri="{BB962C8B-B14F-4D97-AF65-F5344CB8AC3E}">
        <p14:creationId xmlns:p14="http://schemas.microsoft.com/office/powerpoint/2010/main" val="270806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Acts 11:21-26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800" baseline="30000" dirty="0" smtClean="0"/>
              <a:t>21</a:t>
            </a:r>
            <a:r>
              <a:rPr lang="en-US" sz="2800" dirty="0" smtClean="0"/>
              <a:t>  And the hand of the Lord was with them, and a great number </a:t>
            </a:r>
            <a:r>
              <a:rPr lang="en-US" sz="2800" dirty="0" smtClean="0">
                <a:solidFill>
                  <a:srgbClr val="C00000"/>
                </a:solidFill>
              </a:rPr>
              <a:t>believed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00000"/>
                </a:solidFill>
              </a:rPr>
              <a:t>turned to the Lord</a:t>
            </a:r>
            <a:r>
              <a:rPr lang="en-US" sz="2800" dirty="0" smtClean="0"/>
              <a:t>. </a:t>
            </a:r>
            <a:r>
              <a:rPr lang="en-US" sz="2800" baseline="30000" dirty="0" smtClean="0"/>
              <a:t>22</a:t>
            </a:r>
            <a:r>
              <a:rPr lang="en-US" sz="2800" dirty="0" smtClean="0"/>
              <a:t>  Then news of these things came to the ears of </a:t>
            </a:r>
            <a:r>
              <a:rPr lang="en-US" sz="2800" dirty="0" smtClean="0">
                <a:solidFill>
                  <a:srgbClr val="C00000"/>
                </a:solidFill>
              </a:rPr>
              <a:t>the church </a:t>
            </a:r>
            <a:r>
              <a:rPr lang="en-US" sz="2800" dirty="0" smtClean="0"/>
              <a:t>in Jerusalem, and they sent out Barnabas to go as far as Antioch. </a:t>
            </a:r>
            <a:r>
              <a:rPr lang="en-US" sz="2800" baseline="30000" dirty="0" smtClean="0"/>
              <a:t>23</a:t>
            </a:r>
            <a:r>
              <a:rPr lang="en-US" sz="2800" dirty="0" smtClean="0"/>
              <a:t>  When he came and had seen the grace of God, he was glad, and encouraged them all that with purpose of heart they should </a:t>
            </a:r>
            <a:r>
              <a:rPr lang="en-US" sz="2800" dirty="0" smtClean="0">
                <a:solidFill>
                  <a:srgbClr val="C00000"/>
                </a:solidFill>
              </a:rPr>
              <a:t>continue with the Lord</a:t>
            </a:r>
            <a:r>
              <a:rPr lang="en-US" sz="2800" dirty="0" smtClean="0"/>
              <a:t>. </a:t>
            </a:r>
            <a:r>
              <a:rPr lang="en-US" sz="2800" baseline="30000" dirty="0" smtClean="0"/>
              <a:t>24</a:t>
            </a:r>
            <a:r>
              <a:rPr lang="en-US" sz="2800" dirty="0" smtClean="0"/>
              <a:t>  For he was a good man, full of the Holy Spirit and of faith. And a great many people were added to the Lord. </a:t>
            </a:r>
            <a:r>
              <a:rPr lang="en-US" sz="2800" baseline="30000" dirty="0" smtClean="0"/>
              <a:t>25</a:t>
            </a:r>
            <a:r>
              <a:rPr lang="en-US" sz="2800" dirty="0" smtClean="0"/>
              <a:t>  Then Barnabas departed for Tarsus to seek Saul. </a:t>
            </a:r>
            <a:r>
              <a:rPr lang="en-US" sz="2800" baseline="30000" dirty="0" smtClean="0"/>
              <a:t>26</a:t>
            </a:r>
            <a:r>
              <a:rPr lang="en-US" sz="2800" dirty="0" smtClean="0"/>
              <a:t>  And when he had found him, he brought him to Antioch. So it was that for a whole year they assembled with the church and taught a great many people. And the disciples were first called </a:t>
            </a:r>
            <a:r>
              <a:rPr lang="en-US" sz="2800" dirty="0" smtClean="0">
                <a:solidFill>
                  <a:srgbClr val="C00000"/>
                </a:solidFill>
              </a:rPr>
              <a:t>Christians</a:t>
            </a:r>
            <a:r>
              <a:rPr lang="en-US" sz="2800" dirty="0" smtClean="0"/>
              <a:t> in Antioch.</a:t>
            </a:r>
          </a:p>
        </p:txBody>
      </p:sp>
    </p:spTree>
    <p:extLst>
      <p:ext uri="{BB962C8B-B14F-4D97-AF65-F5344CB8AC3E}">
        <p14:creationId xmlns:p14="http://schemas.microsoft.com/office/powerpoint/2010/main" val="400485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Acts 11:21-26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800" baseline="30000" dirty="0" smtClean="0"/>
              <a:t>21</a:t>
            </a:r>
            <a:r>
              <a:rPr lang="en-US" sz="2800" dirty="0" smtClean="0"/>
              <a:t>  And the hand of the Lord was with them, and a great number </a:t>
            </a:r>
            <a:r>
              <a:rPr lang="en-US" sz="2800" dirty="0" smtClean="0">
                <a:solidFill>
                  <a:srgbClr val="C00000"/>
                </a:solidFill>
              </a:rPr>
              <a:t>believed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00000"/>
                </a:solidFill>
              </a:rPr>
              <a:t>turned to the Lord</a:t>
            </a:r>
            <a:r>
              <a:rPr lang="en-US" sz="2800" dirty="0" smtClean="0"/>
              <a:t>. </a:t>
            </a:r>
            <a:r>
              <a:rPr lang="en-US" sz="2800" baseline="30000" dirty="0" smtClean="0"/>
              <a:t>22</a:t>
            </a:r>
            <a:r>
              <a:rPr lang="en-US" sz="2800" dirty="0" smtClean="0"/>
              <a:t>  Then news of these things came to the ears of </a:t>
            </a:r>
            <a:r>
              <a:rPr lang="en-US" sz="2800" dirty="0" smtClean="0">
                <a:solidFill>
                  <a:srgbClr val="C00000"/>
                </a:solidFill>
              </a:rPr>
              <a:t>the church </a:t>
            </a:r>
            <a:r>
              <a:rPr lang="en-US" sz="2800" dirty="0" smtClean="0"/>
              <a:t>in Jerusalem, and they sent out Barnabas to go as far as Antioch. </a:t>
            </a:r>
            <a:r>
              <a:rPr lang="en-US" sz="2800" baseline="30000" dirty="0" smtClean="0"/>
              <a:t>23</a:t>
            </a:r>
            <a:r>
              <a:rPr lang="en-US" sz="2800" dirty="0" smtClean="0"/>
              <a:t>  When he came and had seen the grace of God, he was glad, and encouraged them all that with purpose of heart they should </a:t>
            </a:r>
            <a:r>
              <a:rPr lang="en-US" sz="2800" dirty="0" smtClean="0">
                <a:solidFill>
                  <a:srgbClr val="C00000"/>
                </a:solidFill>
              </a:rPr>
              <a:t>continue with the Lord</a:t>
            </a:r>
            <a:r>
              <a:rPr lang="en-US" sz="2800" dirty="0" smtClean="0"/>
              <a:t>. </a:t>
            </a:r>
            <a:r>
              <a:rPr lang="en-US" sz="2800" baseline="30000" dirty="0" smtClean="0"/>
              <a:t>24</a:t>
            </a:r>
            <a:r>
              <a:rPr lang="en-US" sz="2800" dirty="0" smtClean="0"/>
              <a:t>  For he was a good man, full of the Holy Spirit and of faith. And a great many people were </a:t>
            </a:r>
            <a:r>
              <a:rPr lang="en-US" sz="2800" dirty="0" smtClean="0">
                <a:solidFill>
                  <a:srgbClr val="C00000"/>
                </a:solidFill>
              </a:rPr>
              <a:t>added to the Lord</a:t>
            </a:r>
            <a:r>
              <a:rPr lang="en-US" sz="2800" dirty="0" smtClean="0"/>
              <a:t>. </a:t>
            </a:r>
            <a:r>
              <a:rPr lang="en-US" sz="2800" baseline="30000" dirty="0" smtClean="0"/>
              <a:t>25</a:t>
            </a:r>
            <a:r>
              <a:rPr lang="en-US" sz="2800" dirty="0" smtClean="0"/>
              <a:t>  Then Barnabas departed for Tarsus to seek Saul. </a:t>
            </a:r>
            <a:r>
              <a:rPr lang="en-US" sz="2800" baseline="30000" dirty="0" smtClean="0"/>
              <a:t>26</a:t>
            </a:r>
            <a:r>
              <a:rPr lang="en-US" sz="2800" dirty="0" smtClean="0"/>
              <a:t>  And when he had found him, he brought him to Antioch. So it was that for a whole year they assembled with the church and taught a great many people. And the disciples were first called </a:t>
            </a:r>
            <a:r>
              <a:rPr lang="en-US" sz="2800" dirty="0" smtClean="0">
                <a:solidFill>
                  <a:srgbClr val="C00000"/>
                </a:solidFill>
              </a:rPr>
              <a:t>Christians</a:t>
            </a:r>
            <a:r>
              <a:rPr lang="en-US" sz="2800" dirty="0" smtClean="0"/>
              <a:t> in Antioch.</a:t>
            </a:r>
          </a:p>
        </p:txBody>
      </p:sp>
    </p:spTree>
    <p:extLst>
      <p:ext uri="{BB962C8B-B14F-4D97-AF65-F5344CB8AC3E}">
        <p14:creationId xmlns:p14="http://schemas.microsoft.com/office/powerpoint/2010/main" val="103020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Acts 11:21-26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800" baseline="30000" dirty="0" smtClean="0"/>
              <a:t>21</a:t>
            </a:r>
            <a:r>
              <a:rPr lang="en-US" sz="2800" dirty="0" smtClean="0"/>
              <a:t>  And the hand of the Lord was with them, and a great number </a:t>
            </a:r>
            <a:r>
              <a:rPr lang="en-US" sz="2800" dirty="0" smtClean="0">
                <a:solidFill>
                  <a:srgbClr val="C00000"/>
                </a:solidFill>
              </a:rPr>
              <a:t>believed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00000"/>
                </a:solidFill>
              </a:rPr>
              <a:t>turned to the Lord</a:t>
            </a:r>
            <a:r>
              <a:rPr lang="en-US" sz="2800" dirty="0" smtClean="0"/>
              <a:t>. </a:t>
            </a:r>
            <a:r>
              <a:rPr lang="en-US" sz="2800" baseline="30000" dirty="0" smtClean="0"/>
              <a:t>22</a:t>
            </a:r>
            <a:r>
              <a:rPr lang="en-US" sz="2800" dirty="0" smtClean="0"/>
              <a:t>  Then news of these things came to the ears of </a:t>
            </a:r>
            <a:r>
              <a:rPr lang="en-US" sz="2800" dirty="0" smtClean="0">
                <a:solidFill>
                  <a:srgbClr val="C00000"/>
                </a:solidFill>
              </a:rPr>
              <a:t>the church </a:t>
            </a:r>
            <a:r>
              <a:rPr lang="en-US" sz="2800" dirty="0" smtClean="0"/>
              <a:t>in Jerusalem, and they sent out Barnabas to go as far as Antioch. </a:t>
            </a:r>
            <a:r>
              <a:rPr lang="en-US" sz="2800" baseline="30000" dirty="0" smtClean="0"/>
              <a:t>23</a:t>
            </a:r>
            <a:r>
              <a:rPr lang="en-US" sz="2800" dirty="0" smtClean="0"/>
              <a:t>  When he came and had seen the grace of God, he was glad, and encouraged them all that with purpose of heart they should </a:t>
            </a:r>
            <a:r>
              <a:rPr lang="en-US" sz="2800" dirty="0" smtClean="0">
                <a:solidFill>
                  <a:srgbClr val="C00000"/>
                </a:solidFill>
              </a:rPr>
              <a:t>continue with the Lord</a:t>
            </a:r>
            <a:r>
              <a:rPr lang="en-US" sz="2800" dirty="0" smtClean="0"/>
              <a:t>. </a:t>
            </a:r>
            <a:r>
              <a:rPr lang="en-US" sz="2800" baseline="30000" dirty="0" smtClean="0"/>
              <a:t>24</a:t>
            </a:r>
            <a:r>
              <a:rPr lang="en-US" sz="2800" dirty="0" smtClean="0"/>
              <a:t>  For he was a good man, full of the Holy Spirit and of faith. And a great many people were </a:t>
            </a:r>
            <a:r>
              <a:rPr lang="en-US" sz="2800" dirty="0" smtClean="0">
                <a:solidFill>
                  <a:srgbClr val="C00000"/>
                </a:solidFill>
              </a:rPr>
              <a:t>added to the Lord</a:t>
            </a:r>
            <a:r>
              <a:rPr lang="en-US" sz="2800" dirty="0" smtClean="0"/>
              <a:t>. </a:t>
            </a:r>
            <a:r>
              <a:rPr lang="en-US" sz="2800" baseline="30000" dirty="0" smtClean="0"/>
              <a:t>25</a:t>
            </a:r>
            <a:r>
              <a:rPr lang="en-US" sz="2800" dirty="0" smtClean="0"/>
              <a:t>  Then Barnabas departed for Tarsus to seek Saul. </a:t>
            </a:r>
            <a:r>
              <a:rPr lang="en-US" sz="2800" baseline="30000" dirty="0" smtClean="0"/>
              <a:t>26</a:t>
            </a:r>
            <a:r>
              <a:rPr lang="en-US" sz="2800" dirty="0" smtClean="0"/>
              <a:t>  And when he had found him, he brought him to Antioch. So it was that for a whole year they </a:t>
            </a:r>
            <a:r>
              <a:rPr lang="en-US" sz="2800" dirty="0" smtClean="0">
                <a:solidFill>
                  <a:srgbClr val="C00000"/>
                </a:solidFill>
              </a:rPr>
              <a:t>assembled with the church </a:t>
            </a: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C00000"/>
                </a:solidFill>
              </a:rPr>
              <a:t>taught</a:t>
            </a:r>
            <a:r>
              <a:rPr lang="en-US" sz="2800" dirty="0" smtClean="0"/>
              <a:t> a great many people. And the </a:t>
            </a:r>
            <a:r>
              <a:rPr lang="en-US" sz="2800" dirty="0" smtClean="0">
                <a:solidFill>
                  <a:srgbClr val="C00000"/>
                </a:solidFill>
              </a:rPr>
              <a:t>disciples</a:t>
            </a:r>
            <a:r>
              <a:rPr lang="en-US" sz="2800" dirty="0" smtClean="0"/>
              <a:t> were first called </a:t>
            </a:r>
            <a:r>
              <a:rPr lang="en-US" sz="2800" dirty="0" smtClean="0">
                <a:solidFill>
                  <a:srgbClr val="C00000"/>
                </a:solidFill>
              </a:rPr>
              <a:t>Christians</a:t>
            </a:r>
            <a:r>
              <a:rPr lang="en-US" sz="2800" dirty="0" smtClean="0"/>
              <a:t> in Antioch.</a:t>
            </a:r>
          </a:p>
        </p:txBody>
      </p:sp>
    </p:spTree>
    <p:extLst>
      <p:ext uri="{BB962C8B-B14F-4D97-AF65-F5344CB8AC3E}">
        <p14:creationId xmlns:p14="http://schemas.microsoft.com/office/powerpoint/2010/main" val="83861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 Christian Is &amp; Is Not...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buFontTx/>
              <a:buNone/>
              <a:defRPr/>
            </a:pP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CHRISTIAN</a:t>
            </a:r>
          </a:p>
          <a:p>
            <a:pPr>
              <a:defRPr/>
            </a:pPr>
            <a:r>
              <a:rPr lang="en-US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Believer who has turned to the Lord</a:t>
            </a:r>
          </a:p>
          <a:p>
            <a:pPr>
              <a:defRPr/>
            </a:pPr>
            <a:r>
              <a:rPr lang="en-US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Member of the same church as in </a:t>
            </a:r>
            <a:r>
              <a:rPr lang="en-US" sz="3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N.T</a:t>
            </a:r>
            <a:r>
              <a:rPr lang="en-US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. time</a:t>
            </a:r>
          </a:p>
          <a:p>
            <a:pPr>
              <a:defRPr/>
            </a:pPr>
            <a:r>
              <a:rPr lang="en-US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One who is added to the Lord and continues</a:t>
            </a:r>
          </a:p>
          <a:p>
            <a:pPr>
              <a:defRPr/>
            </a:pPr>
            <a:r>
              <a:rPr lang="en-US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A disciple of Christ who regularly assembles with the church</a:t>
            </a:r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95400"/>
            <a:ext cx="4495800" cy="5562600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 A CHRISTIAN</a:t>
            </a:r>
          </a:p>
          <a:p>
            <a:pPr>
              <a:defRPr/>
            </a:pPr>
            <a:r>
              <a:rPr lang="en-US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One </a:t>
            </a:r>
            <a:r>
              <a:rPr lang="en-US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who has not </a:t>
            </a:r>
            <a:r>
              <a:rPr lang="en-US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turned to the Lord</a:t>
            </a:r>
          </a:p>
          <a:p>
            <a:pPr>
              <a:defRPr/>
            </a:pPr>
            <a:r>
              <a:rPr lang="en-US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Member of church not found in </a:t>
            </a:r>
            <a:r>
              <a:rPr lang="en-US" sz="3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N.T</a:t>
            </a:r>
            <a:r>
              <a:rPr lang="en-US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. times</a:t>
            </a:r>
          </a:p>
          <a:p>
            <a:pPr>
              <a:defRPr/>
            </a:pPr>
            <a:r>
              <a:rPr lang="en-US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One who is added to a human organization</a:t>
            </a:r>
          </a:p>
          <a:p>
            <a:pPr>
              <a:defRPr/>
            </a:pPr>
            <a:r>
              <a:rPr lang="en-US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A disciple of man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6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63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6" dur="500"/>
                                        <p:tgtEl>
                                          <p:spTgt spid="63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500"/>
                                        <p:tgtEl>
                                          <p:spTgt spid="63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6" dur="500"/>
                                        <p:tgtEl>
                                          <p:spTgt spid="634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1" dur="500"/>
                                        <p:tgtEl>
                                          <p:spTgt spid="634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6" dur="500"/>
                                        <p:tgtEl>
                                          <p:spTgt spid="634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1" dur="500"/>
                                        <p:tgtEl>
                                          <p:spTgt spid="634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6" dur="500"/>
                                        <p:tgtEl>
                                          <p:spTgt spid="634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1" dur="500"/>
                                        <p:tgtEl>
                                          <p:spTgt spid="634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4" grpId="0" build="p" autoUpdateAnimBg="0"/>
      <p:bldP spid="63495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Acts 26:27-29</a:t>
            </a:r>
          </a:p>
        </p:txBody>
      </p:sp>
      <p:sp>
        <p:nvSpPr>
          <p:cNvPr id="3277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Tx/>
              <a:buNone/>
            </a:pPr>
            <a:r>
              <a:rPr lang="en-US" dirty="0" smtClean="0"/>
              <a:t>27 "King Agrippa, do you believe the prophets? I know that you do believe."</a:t>
            </a:r>
          </a:p>
          <a:p>
            <a:pPr marL="0" indent="0" algn="just">
              <a:buFontTx/>
              <a:buNone/>
            </a:pPr>
            <a:r>
              <a:rPr lang="en-US" dirty="0" smtClean="0"/>
              <a:t>28  Then Agrippa said to Paul, "You almost persuade me to become a Christian."</a:t>
            </a:r>
          </a:p>
          <a:p>
            <a:pPr marL="0" indent="0" algn="just">
              <a:buFontTx/>
              <a:buNone/>
            </a:pPr>
            <a:r>
              <a:rPr lang="en-US" dirty="0" smtClean="0"/>
              <a:t>29  And Paul said, "I would to God that not only you, but also all who hear me today, might become both almost and altogether such as I am, except for these chains."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Acts 26:27-29</a:t>
            </a:r>
          </a:p>
        </p:txBody>
      </p:sp>
      <p:sp>
        <p:nvSpPr>
          <p:cNvPr id="3277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Tx/>
              <a:buNone/>
            </a:pPr>
            <a:r>
              <a:rPr lang="en-US" dirty="0" smtClean="0"/>
              <a:t>27 "King Agrippa, do you believe the prophets? I know that you do believe."</a:t>
            </a:r>
          </a:p>
          <a:p>
            <a:pPr marL="0" indent="0" algn="just">
              <a:buFontTx/>
              <a:buNone/>
            </a:pPr>
            <a:r>
              <a:rPr lang="en-US" dirty="0" smtClean="0"/>
              <a:t>28  Then Agrippa said to Paul, "You almost persuade me to become a </a:t>
            </a:r>
            <a:r>
              <a:rPr lang="en-US" dirty="0" smtClean="0">
                <a:solidFill>
                  <a:srgbClr val="C00000"/>
                </a:solidFill>
              </a:rPr>
              <a:t>Christian</a:t>
            </a:r>
            <a:r>
              <a:rPr lang="en-US" dirty="0" smtClean="0"/>
              <a:t>."</a:t>
            </a:r>
          </a:p>
          <a:p>
            <a:pPr marL="0" indent="0" algn="just">
              <a:buFontTx/>
              <a:buNone/>
            </a:pPr>
            <a:r>
              <a:rPr lang="en-US" dirty="0" smtClean="0"/>
              <a:t>29  And Paul said, "I would to God that not only you, but also all who hear me today, might become both almost and altogether such as I am, except for these chains."</a:t>
            </a:r>
          </a:p>
        </p:txBody>
      </p:sp>
    </p:spTree>
    <p:extLst>
      <p:ext uri="{BB962C8B-B14F-4D97-AF65-F5344CB8AC3E}">
        <p14:creationId xmlns:p14="http://schemas.microsoft.com/office/powerpoint/2010/main" val="172214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Acts 26:27-29</a:t>
            </a:r>
          </a:p>
        </p:txBody>
      </p:sp>
      <p:sp>
        <p:nvSpPr>
          <p:cNvPr id="3277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Tx/>
              <a:buNone/>
            </a:pPr>
            <a:r>
              <a:rPr lang="en-US" dirty="0" smtClean="0"/>
              <a:t>27 "King Agrippa, do you believe the prophets? I know that you do believe."</a:t>
            </a:r>
          </a:p>
          <a:p>
            <a:pPr marL="0" indent="0" algn="just">
              <a:buFontTx/>
              <a:buNone/>
            </a:pPr>
            <a:r>
              <a:rPr lang="en-US" dirty="0" smtClean="0"/>
              <a:t>28  Then Agrippa said to Paul, "You almost </a:t>
            </a:r>
            <a:r>
              <a:rPr lang="en-US" dirty="0" smtClean="0">
                <a:solidFill>
                  <a:srgbClr val="C00000"/>
                </a:solidFill>
              </a:rPr>
              <a:t>persuade</a:t>
            </a:r>
            <a:r>
              <a:rPr lang="en-US" dirty="0" smtClean="0"/>
              <a:t> me to become a </a:t>
            </a:r>
            <a:r>
              <a:rPr lang="en-US" dirty="0" smtClean="0">
                <a:solidFill>
                  <a:srgbClr val="C00000"/>
                </a:solidFill>
              </a:rPr>
              <a:t>Christian</a:t>
            </a:r>
            <a:r>
              <a:rPr lang="en-US" dirty="0" smtClean="0"/>
              <a:t>."</a:t>
            </a:r>
          </a:p>
          <a:p>
            <a:pPr marL="0" indent="0" algn="just">
              <a:buFontTx/>
              <a:buNone/>
            </a:pPr>
            <a:r>
              <a:rPr lang="en-US" dirty="0" smtClean="0"/>
              <a:t>29  And Paul said, "I would to God that not only you, but also all who hear me today, might become both almost and altogether such as I am, except for these chains."</a:t>
            </a:r>
          </a:p>
        </p:txBody>
      </p:sp>
    </p:spTree>
    <p:extLst>
      <p:ext uri="{BB962C8B-B14F-4D97-AF65-F5344CB8AC3E}">
        <p14:creationId xmlns:p14="http://schemas.microsoft.com/office/powerpoint/2010/main" val="388176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smtClean="0"/>
              <a:t>Our Approach Today Is To Examine Each Text...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0" y="1447800"/>
            <a:ext cx="9144000" cy="914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5400" b="1" dirty="0">
                <a:solidFill>
                  <a:srgbClr val="000066"/>
                </a:solidFill>
              </a:rPr>
              <a:t>… To Let Scripture Answer: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0" y="3200400"/>
            <a:ext cx="9144000" cy="375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9600" b="1" dirty="0"/>
              <a:t>WHO IS A</a:t>
            </a:r>
          </a:p>
          <a:p>
            <a:pPr algn="ctr">
              <a:spcBef>
                <a:spcPct val="50000"/>
              </a:spcBef>
            </a:pPr>
            <a:r>
              <a:rPr lang="en-US" sz="9600" b="1" dirty="0"/>
              <a:t>“CHRISTIAN?”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nimBg="1" autoUpdateAnimBg="0"/>
      <p:bldP spid="27652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Acts 26:27-29</a:t>
            </a:r>
          </a:p>
        </p:txBody>
      </p:sp>
      <p:sp>
        <p:nvSpPr>
          <p:cNvPr id="3277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Tx/>
              <a:buNone/>
            </a:pPr>
            <a:r>
              <a:rPr lang="en-US" dirty="0" smtClean="0"/>
              <a:t>27 "King Agrippa, do you believe the prophets? I know that you do believe."</a:t>
            </a:r>
          </a:p>
          <a:p>
            <a:pPr marL="0" indent="0" algn="just">
              <a:buFontTx/>
              <a:buNone/>
            </a:pPr>
            <a:r>
              <a:rPr lang="en-US" dirty="0" smtClean="0"/>
              <a:t>28  Then Agrippa said to Paul, "You almost </a:t>
            </a:r>
            <a:r>
              <a:rPr lang="en-US" dirty="0" smtClean="0">
                <a:solidFill>
                  <a:srgbClr val="C00000"/>
                </a:solidFill>
              </a:rPr>
              <a:t>persuade</a:t>
            </a:r>
            <a:r>
              <a:rPr lang="en-US" dirty="0" smtClean="0"/>
              <a:t> me to become a </a:t>
            </a:r>
            <a:r>
              <a:rPr lang="en-US" dirty="0" smtClean="0">
                <a:solidFill>
                  <a:srgbClr val="C00000"/>
                </a:solidFill>
              </a:rPr>
              <a:t>Christian</a:t>
            </a:r>
            <a:r>
              <a:rPr lang="en-US" dirty="0" smtClean="0"/>
              <a:t>."</a:t>
            </a:r>
          </a:p>
          <a:p>
            <a:pPr marL="0" indent="0" algn="just">
              <a:buFontTx/>
              <a:buNone/>
            </a:pPr>
            <a:r>
              <a:rPr lang="en-US" dirty="0" smtClean="0"/>
              <a:t>29  And Paul said, "I would to God that not only you, but also all who hear me today, might become both almost and altogether </a:t>
            </a:r>
            <a:r>
              <a:rPr lang="en-US" dirty="0" smtClean="0">
                <a:solidFill>
                  <a:srgbClr val="C00000"/>
                </a:solidFill>
              </a:rPr>
              <a:t>such as I am</a:t>
            </a:r>
            <a:r>
              <a:rPr lang="en-US" dirty="0" smtClean="0"/>
              <a:t>, except for these chains."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152400" y="5334000"/>
            <a:ext cx="2667000" cy="762000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68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 Christian Is One Who...</a:t>
            </a:r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Berlin Sans FB Demi" pitchFamily="34" charset="0"/>
              </a:rPr>
              <a:t>Believes the preaching about Jesus</a:t>
            </a:r>
          </a:p>
          <a:p>
            <a:r>
              <a:rPr lang="en-US" dirty="0" smtClean="0">
                <a:latin typeface="Berlin Sans FB Demi" pitchFamily="34" charset="0"/>
              </a:rPr>
              <a:t>Is persuaded to become a follower of Christ</a:t>
            </a:r>
          </a:p>
          <a:p>
            <a:r>
              <a:rPr lang="en-US" dirty="0" smtClean="0">
                <a:latin typeface="Berlin Sans FB Demi" pitchFamily="34" charset="0"/>
              </a:rPr>
              <a:t>Obeys the same gospel obeyed </a:t>
            </a:r>
            <a:r>
              <a:rPr lang="en-US" dirty="0" smtClean="0">
                <a:latin typeface="Berlin Sans FB Demi" pitchFamily="34" charset="0"/>
              </a:rPr>
              <a:t>and declared by </a:t>
            </a:r>
            <a:r>
              <a:rPr lang="en-US" dirty="0" smtClean="0">
                <a:latin typeface="Berlin Sans FB Demi" pitchFamily="34" charset="0"/>
              </a:rPr>
              <a:t>Paul</a:t>
            </a:r>
          </a:p>
          <a:p>
            <a:pPr lvl="1"/>
            <a:r>
              <a:rPr lang="en-US" dirty="0" smtClean="0"/>
              <a:t>Acts 22:16</a:t>
            </a:r>
          </a:p>
          <a:p>
            <a:pPr lvl="1"/>
            <a:r>
              <a:rPr lang="en-US" dirty="0" smtClean="0"/>
              <a:t>Romans 6:3-11</a:t>
            </a:r>
          </a:p>
          <a:p>
            <a:pPr lvl="1"/>
            <a:r>
              <a:rPr lang="en-US" dirty="0" smtClean="0"/>
              <a:t>Acts 19:1-5</a:t>
            </a:r>
          </a:p>
          <a:p>
            <a:pPr lvl="1"/>
            <a:r>
              <a:rPr lang="en-US" dirty="0" smtClean="0"/>
              <a:t>1 Corinthians 12:13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4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4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45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5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45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45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5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45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5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5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45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5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 uiExpand="1" build="p" bldLvl="3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sz="72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Are You A Christian?</a:t>
            </a:r>
          </a:p>
        </p:txBody>
      </p:sp>
      <p:sp>
        <p:nvSpPr>
          <p:cNvPr id="35843" name="Rectangle 6"/>
          <p:cNvSpPr>
            <a:spLocks noGrp="1" noChangeArrowheads="1"/>
          </p:cNvSpPr>
          <p:nvPr>
            <p:ph type="subTitle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7200" smtClean="0">
                <a:solidFill>
                  <a:schemeClr val="tx1"/>
                </a:solidFill>
              </a:rPr>
              <a:t>Would You Become One This Very Hour?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72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Are You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590800"/>
            <a:ext cx="7467600" cy="2819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pPr marL="685800" indent="-685800" algn="l" eaLnBrk="1" hangingPunct="1">
              <a:lnSpc>
                <a:spcPct val="80000"/>
              </a:lnSpc>
              <a:buFontTx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 member of God’s household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(1 Pet 4:17)</a:t>
            </a:r>
          </a:p>
          <a:p>
            <a:pPr marL="685800" indent="-685800" algn="l" eaLnBrk="1" hangingPunct="1">
              <a:lnSpc>
                <a:spcPct val="80000"/>
              </a:lnSpc>
              <a:buFontTx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 member of God’s church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(Acts 11:21, 25)</a:t>
            </a:r>
          </a:p>
          <a:p>
            <a:pPr marL="685800" indent="-685800" algn="l" eaLnBrk="1" hangingPunct="1">
              <a:lnSpc>
                <a:spcPct val="80000"/>
              </a:lnSpc>
              <a:buFontTx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persuaded to be (Acts 26:28, 29)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381000" y="5562600"/>
            <a:ext cx="845820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9600"/>
              <a:t>???????????????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Becoming A Christian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you believe Jesus is the Christ?</a:t>
            </a:r>
          </a:p>
          <a:p>
            <a:r>
              <a:rPr lang="en-US" dirty="0" smtClean="0"/>
              <a:t>Will you obey the Lord in baptism?</a:t>
            </a:r>
          </a:p>
          <a:p>
            <a:pPr lvl="1"/>
            <a:r>
              <a:rPr lang="en-US" dirty="0" smtClean="0"/>
              <a:t>wearing the name of Christ?</a:t>
            </a:r>
          </a:p>
          <a:p>
            <a:pPr lvl="1"/>
            <a:r>
              <a:rPr lang="en-US" dirty="0" smtClean="0"/>
              <a:t>becoming a part of God’s house?</a:t>
            </a:r>
          </a:p>
          <a:p>
            <a:pPr lvl="1"/>
            <a:r>
              <a:rPr lang="en-US" dirty="0" smtClean="0"/>
              <a:t>being saved from sin?</a:t>
            </a:r>
          </a:p>
          <a:p>
            <a:pPr lvl="1"/>
            <a:r>
              <a:rPr lang="en-US" dirty="0" smtClean="0"/>
              <a:t>becoming active in well doing according to the word of God?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228600" y="-152400"/>
            <a:ext cx="9525000" cy="45720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924800" cy="4419600"/>
          </a:xfr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effectLst>
            <a:softEdge rad="317500"/>
          </a:effectLst>
        </p:spPr>
        <p:txBody>
          <a:bodyPr>
            <a:prstTxWarp prst="textChevron">
              <a:avLst/>
            </a:prstTxWarp>
          </a:bodyPr>
          <a:lstStyle/>
          <a:p>
            <a:pPr>
              <a:defRPr/>
            </a:pPr>
            <a:r>
              <a:rPr lang="en-US" sz="6000" dirty="0" smtClean="0"/>
              <a:t>GETTING INTO GOD’S HOUSE BEGINS WITH</a:t>
            </a:r>
          </a:p>
        </p:txBody>
      </p:sp>
      <p:sp>
        <p:nvSpPr>
          <p:cNvPr id="38915" name="WordArt 4"/>
          <p:cNvSpPr>
            <a:spLocks noChangeArrowheads="1" noChangeShapeType="1" noTextEdit="1"/>
          </p:cNvSpPr>
          <p:nvPr/>
        </p:nvSpPr>
        <p:spPr bwMode="auto">
          <a:xfrm>
            <a:off x="3810000" y="4572000"/>
            <a:ext cx="4738687" cy="1981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/>
              </a:rPr>
              <a:t>BAPTISM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256" y="4434114"/>
            <a:ext cx="3444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spc="-150" dirty="0" smtClean="0">
                <a:latin typeface="Segoe Script" pitchFamily="34" charset="0"/>
              </a:rPr>
              <a:t>Obeying</a:t>
            </a:r>
          </a:p>
          <a:p>
            <a:r>
              <a:rPr lang="en-US" sz="4800" spc="-150" dirty="0" smtClean="0">
                <a:latin typeface="Segoe Script" pitchFamily="34" charset="0"/>
              </a:rPr>
              <a:t>The Faith</a:t>
            </a:r>
          </a:p>
          <a:p>
            <a:r>
              <a:rPr lang="en-US" sz="4800" spc="-150" dirty="0" smtClean="0">
                <a:latin typeface="Segoe Script" pitchFamily="34" charset="0"/>
              </a:rPr>
              <a:t>In:</a:t>
            </a:r>
            <a:endParaRPr lang="en-US" sz="4800" spc="-150" dirty="0">
              <a:latin typeface="Segoe Script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1066800" y="457200"/>
            <a:ext cx="7315200" cy="577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i="1" dirty="0">
                <a:latin typeface="Arial" charset="0"/>
              </a:rPr>
              <a:t>“For you are all sons of God through faith in Christ Jesus.  </a:t>
            </a:r>
            <a:br>
              <a:rPr lang="en-US" sz="3600" i="1" dirty="0">
                <a:latin typeface="Arial" charset="0"/>
              </a:rPr>
            </a:br>
            <a:r>
              <a:rPr lang="en-US" sz="22900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Bully" pitchFamily="2" charset="0"/>
              </a:rPr>
              <a:t>FOR</a:t>
            </a:r>
            <a:r>
              <a:rPr lang="en-US" sz="15600" i="1" dirty="0">
                <a:latin typeface="Bully" pitchFamily="2" charset="0"/>
              </a:rPr>
              <a:t/>
            </a:r>
            <a:br>
              <a:rPr lang="en-US" sz="15600" i="1" dirty="0">
                <a:latin typeface="Bully" pitchFamily="2" charset="0"/>
              </a:rPr>
            </a:br>
            <a:r>
              <a:rPr lang="en-US" sz="3600" i="1" dirty="0">
                <a:latin typeface="Arial" charset="0"/>
              </a:rPr>
              <a:t>as many of you as were baptized into Christ have put on Christ.”</a:t>
            </a:r>
          </a:p>
        </p:txBody>
      </p:sp>
      <p:sp>
        <p:nvSpPr>
          <p:cNvPr id="39939" name="WordArt 3"/>
          <p:cNvSpPr>
            <a:spLocks noChangeArrowheads="1" noChangeShapeType="1" noTextEdit="1"/>
          </p:cNvSpPr>
          <p:nvPr/>
        </p:nvSpPr>
        <p:spPr bwMode="auto">
          <a:xfrm rot="20345612">
            <a:off x="3734273" y="1929629"/>
            <a:ext cx="1714500" cy="1600200"/>
          </a:xfrm>
          <a:prstGeom prst="rect">
            <a:avLst/>
          </a:prstGeom>
        </p:spPr>
        <p:txBody>
          <a:bodyPr spcFirstLastPara="1" wrap="none" fromWordArt="1">
            <a:prstTxWarp prst="textCircle">
              <a:avLst>
                <a:gd name="adj" fmla="val 10856004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 Black"/>
              </a:rPr>
              <a:t>  GALATIANS   3:26, 27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066800" y="-76200"/>
            <a:ext cx="7315200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i="1" dirty="0">
                <a:latin typeface="Arial" charset="0"/>
              </a:rPr>
              <a:t>“For you are </a:t>
            </a:r>
            <a:r>
              <a:rPr lang="en-US" sz="3600" i="1" dirty="0">
                <a:solidFill>
                  <a:srgbClr val="FF0000"/>
                </a:solidFill>
                <a:latin typeface="Arial" charset="0"/>
              </a:rPr>
              <a:t>[PRESENTLY]</a:t>
            </a:r>
            <a:r>
              <a:rPr lang="en-US" sz="3600" i="1" dirty="0">
                <a:latin typeface="Arial" charset="0"/>
              </a:rPr>
              <a:t> all sons of God through faith in Christ Jesus.  </a:t>
            </a:r>
            <a:br>
              <a:rPr lang="en-US" sz="3600" i="1" dirty="0">
                <a:latin typeface="Arial" charset="0"/>
              </a:rPr>
            </a:br>
            <a:r>
              <a:rPr lang="en-US" sz="22900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Bully" pitchFamily="2" charset="0"/>
              </a:rPr>
              <a:t>FOR</a:t>
            </a:r>
            <a:r>
              <a:rPr lang="en-US" sz="15600" i="1" dirty="0">
                <a:latin typeface="Bully" pitchFamily="2" charset="0"/>
              </a:rPr>
              <a:t/>
            </a:r>
            <a:br>
              <a:rPr lang="en-US" sz="15600" i="1" dirty="0">
                <a:latin typeface="Bully" pitchFamily="2" charset="0"/>
              </a:rPr>
            </a:br>
            <a:r>
              <a:rPr lang="en-US" sz="3600" i="1" dirty="0">
                <a:latin typeface="Arial" charset="0"/>
              </a:rPr>
              <a:t>as many of you as were </a:t>
            </a:r>
            <a:r>
              <a:rPr lang="en-US" sz="3600" i="1" dirty="0">
                <a:solidFill>
                  <a:srgbClr val="FF0000"/>
                </a:solidFill>
                <a:latin typeface="Arial" charset="0"/>
              </a:rPr>
              <a:t>[IN THE PAST]</a:t>
            </a:r>
            <a:r>
              <a:rPr lang="en-US" sz="3600" i="1" dirty="0">
                <a:latin typeface="Arial" charset="0"/>
              </a:rPr>
              <a:t> baptized into Christ have put on Christ.”</a:t>
            </a:r>
          </a:p>
        </p:txBody>
      </p:sp>
      <p:sp>
        <p:nvSpPr>
          <p:cNvPr id="40963" name="WordArt 3"/>
          <p:cNvSpPr>
            <a:spLocks noChangeArrowheads="1" noChangeShapeType="1" noTextEdit="1"/>
          </p:cNvSpPr>
          <p:nvPr/>
        </p:nvSpPr>
        <p:spPr bwMode="auto">
          <a:xfrm rot="20345612">
            <a:off x="3734273" y="1929629"/>
            <a:ext cx="1714500" cy="1600200"/>
          </a:xfrm>
          <a:prstGeom prst="rect">
            <a:avLst/>
          </a:prstGeom>
        </p:spPr>
        <p:txBody>
          <a:bodyPr spcFirstLastPara="1" wrap="none" fromWordArt="1">
            <a:prstTxWarp prst="textCircle">
              <a:avLst>
                <a:gd name="adj" fmla="val 10856004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 Black"/>
              </a:rPr>
              <a:t>  GALATIANS   3:26, 27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 Peter 4:15-19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3000" b="0" baseline="30000" dirty="0" smtClean="0">
                <a:solidFill>
                  <a:srgbClr val="002060"/>
                </a:solidFill>
              </a:rPr>
              <a:t>15</a:t>
            </a:r>
            <a:r>
              <a:rPr lang="en-US" sz="3000" b="0" dirty="0" smtClean="0">
                <a:solidFill>
                  <a:srgbClr val="002060"/>
                </a:solidFill>
              </a:rPr>
              <a:t>  But let none of you suffer as a murderer, a thief, an evildoer, or as a busybody in other people’s matters. </a:t>
            </a:r>
            <a:r>
              <a:rPr lang="en-US" sz="3000" b="0" baseline="30000" dirty="0" smtClean="0">
                <a:solidFill>
                  <a:srgbClr val="002060"/>
                </a:solidFill>
              </a:rPr>
              <a:t>16</a:t>
            </a:r>
            <a:r>
              <a:rPr lang="en-US" sz="3000" b="0" dirty="0" smtClean="0">
                <a:solidFill>
                  <a:srgbClr val="002060"/>
                </a:solidFill>
              </a:rPr>
              <a:t>  Yet if anyone suffers as a </a:t>
            </a:r>
            <a:r>
              <a:rPr lang="en-US" sz="3000" b="0" dirty="0" smtClean="0">
                <a:solidFill>
                  <a:srgbClr val="C00000"/>
                </a:solidFill>
                <a:effectLst>
                  <a:glow rad="101600">
                    <a:schemeClr val="tx2">
                      <a:lumMod val="75000"/>
                      <a:alpha val="60000"/>
                    </a:schemeClr>
                  </a:glow>
                </a:effectLst>
              </a:rPr>
              <a:t>Christian</a:t>
            </a:r>
            <a:r>
              <a:rPr lang="en-US" sz="3000" b="0" dirty="0" smtClean="0"/>
              <a:t>, </a:t>
            </a:r>
            <a:r>
              <a:rPr lang="en-US" sz="3000" b="0" dirty="0" smtClean="0">
                <a:solidFill>
                  <a:srgbClr val="002060"/>
                </a:solidFill>
              </a:rPr>
              <a:t>let him not be ashamed, but let him glorify God in this matter. </a:t>
            </a:r>
            <a:r>
              <a:rPr lang="en-US" sz="3000" b="0" baseline="30000" dirty="0" smtClean="0">
                <a:solidFill>
                  <a:srgbClr val="002060"/>
                </a:solidFill>
              </a:rPr>
              <a:t>17</a:t>
            </a:r>
            <a:r>
              <a:rPr lang="en-US" sz="3000" b="0" dirty="0" smtClean="0">
                <a:solidFill>
                  <a:srgbClr val="002060"/>
                </a:solidFill>
              </a:rPr>
              <a:t>  For the time has come for judgment to begin at the house of God; and if it begins with us first, what will be the end of those who do not obey the gospel of God? </a:t>
            </a:r>
            <a:r>
              <a:rPr lang="en-US" sz="3000" b="0" baseline="30000" dirty="0" smtClean="0">
                <a:solidFill>
                  <a:srgbClr val="002060"/>
                </a:solidFill>
              </a:rPr>
              <a:t>18</a:t>
            </a:r>
            <a:r>
              <a:rPr lang="en-US" sz="3000" b="0" dirty="0" smtClean="0">
                <a:solidFill>
                  <a:srgbClr val="002060"/>
                </a:solidFill>
              </a:rPr>
              <a:t> Now "If the righteous one is scarcely saved, Where will the ungodly and the sinner appear?" </a:t>
            </a:r>
            <a:r>
              <a:rPr lang="en-US" sz="3000" b="0" baseline="30000" dirty="0" smtClean="0">
                <a:solidFill>
                  <a:srgbClr val="002060"/>
                </a:solidFill>
              </a:rPr>
              <a:t>19 </a:t>
            </a:r>
            <a:r>
              <a:rPr lang="en-US" sz="3000" b="0" dirty="0" smtClean="0">
                <a:solidFill>
                  <a:srgbClr val="002060"/>
                </a:solidFill>
              </a:rPr>
              <a:t> Therefore let those who suffer according to the will of God commit their souls to Him in doing good, as to a faithful Creator.</a:t>
            </a:r>
          </a:p>
        </p:txBody>
      </p:sp>
    </p:spTree>
    <p:extLst>
      <p:ext uri="{BB962C8B-B14F-4D97-AF65-F5344CB8AC3E}">
        <p14:creationId xmlns:p14="http://schemas.microsoft.com/office/powerpoint/2010/main" val="334465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 Peter 4:15-19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3000" b="0" baseline="30000" dirty="0" smtClean="0"/>
              <a:t>15</a:t>
            </a:r>
            <a:r>
              <a:rPr lang="en-US" sz="3000" b="0" dirty="0" smtClean="0"/>
              <a:t>  </a:t>
            </a:r>
            <a:r>
              <a:rPr lang="en-US" sz="3000" b="0" dirty="0" smtClean="0">
                <a:solidFill>
                  <a:srgbClr val="002060"/>
                </a:solidFill>
              </a:rPr>
              <a:t>But let none of you suffer as a murderer, a thief, an evildoer, or as a busybody in other people’s matters. </a:t>
            </a:r>
            <a:r>
              <a:rPr lang="en-US" sz="3000" b="0" baseline="30000" dirty="0" smtClean="0">
                <a:solidFill>
                  <a:srgbClr val="002060"/>
                </a:solidFill>
              </a:rPr>
              <a:t>16</a:t>
            </a:r>
            <a:r>
              <a:rPr lang="en-US" sz="3000" b="0" dirty="0" smtClean="0">
                <a:solidFill>
                  <a:srgbClr val="002060"/>
                </a:solidFill>
              </a:rPr>
              <a:t>  Yet if anyone suffers as a </a:t>
            </a:r>
            <a:r>
              <a:rPr lang="en-US" sz="3000" b="0" dirty="0" smtClean="0">
                <a:solidFill>
                  <a:srgbClr val="C00000"/>
                </a:solidFill>
              </a:rPr>
              <a:t>Christian</a:t>
            </a:r>
            <a:r>
              <a:rPr lang="en-US" sz="3000" b="0" dirty="0" smtClean="0"/>
              <a:t>, </a:t>
            </a:r>
            <a:r>
              <a:rPr lang="en-US" sz="3000" b="0" dirty="0" smtClean="0">
                <a:solidFill>
                  <a:srgbClr val="002060"/>
                </a:solidFill>
              </a:rPr>
              <a:t>let him not be ashamed, but let him glorify God in this matter. </a:t>
            </a:r>
            <a:r>
              <a:rPr lang="en-US" sz="3000" b="0" baseline="30000" dirty="0" smtClean="0">
                <a:solidFill>
                  <a:srgbClr val="002060"/>
                </a:solidFill>
              </a:rPr>
              <a:t>17</a:t>
            </a:r>
            <a:r>
              <a:rPr lang="en-US" sz="3000" b="0" dirty="0" smtClean="0">
                <a:solidFill>
                  <a:srgbClr val="002060"/>
                </a:solidFill>
              </a:rPr>
              <a:t>  For the time has come for judgment to begin at the </a:t>
            </a:r>
            <a:r>
              <a:rPr lang="en-US" sz="3000" b="0" dirty="0" smtClean="0">
                <a:solidFill>
                  <a:srgbClr val="C00000"/>
                </a:solidFill>
                <a:effectLst>
                  <a:glow rad="101600">
                    <a:schemeClr val="tx2">
                      <a:lumMod val="75000"/>
                      <a:alpha val="60000"/>
                    </a:schemeClr>
                  </a:glow>
                </a:effectLst>
              </a:rPr>
              <a:t>house of God</a:t>
            </a:r>
            <a:r>
              <a:rPr lang="en-US" sz="3000" b="0" dirty="0" smtClean="0"/>
              <a:t>; </a:t>
            </a:r>
            <a:r>
              <a:rPr lang="en-US" sz="3000" b="0" dirty="0" smtClean="0">
                <a:solidFill>
                  <a:srgbClr val="002060"/>
                </a:solidFill>
              </a:rPr>
              <a:t>and if it begins with us first, what will be the end of those who do not obey the gospel of God? </a:t>
            </a:r>
            <a:r>
              <a:rPr lang="en-US" sz="3000" b="0" baseline="30000" dirty="0" smtClean="0">
                <a:solidFill>
                  <a:srgbClr val="002060"/>
                </a:solidFill>
              </a:rPr>
              <a:t>18</a:t>
            </a:r>
            <a:r>
              <a:rPr lang="en-US" sz="3000" b="0" dirty="0" smtClean="0">
                <a:solidFill>
                  <a:srgbClr val="002060"/>
                </a:solidFill>
              </a:rPr>
              <a:t> Now "If the righteous one is scarcely saved, Where will the ungodly and the sinner appear?" </a:t>
            </a:r>
            <a:r>
              <a:rPr lang="en-US" sz="3000" b="0" baseline="30000" dirty="0" smtClean="0">
                <a:solidFill>
                  <a:srgbClr val="002060"/>
                </a:solidFill>
              </a:rPr>
              <a:t>19 </a:t>
            </a:r>
            <a:r>
              <a:rPr lang="en-US" sz="3000" b="0" dirty="0" smtClean="0">
                <a:solidFill>
                  <a:srgbClr val="002060"/>
                </a:solidFill>
              </a:rPr>
              <a:t> Therefore let those who suffer according to the will of God commit their souls to Him in doing good, as to a faithful Creator.</a:t>
            </a:r>
          </a:p>
        </p:txBody>
      </p:sp>
    </p:spTree>
    <p:extLst>
      <p:ext uri="{BB962C8B-B14F-4D97-AF65-F5344CB8AC3E}">
        <p14:creationId xmlns:p14="http://schemas.microsoft.com/office/powerpoint/2010/main" val="216895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 Peter 4:15-19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3000" b="0" baseline="30000" dirty="0" smtClean="0"/>
              <a:t>15</a:t>
            </a:r>
            <a:r>
              <a:rPr lang="en-US" sz="3000" b="0" dirty="0" smtClean="0"/>
              <a:t>  </a:t>
            </a:r>
            <a:r>
              <a:rPr lang="en-US" sz="3000" b="0" dirty="0" smtClean="0">
                <a:solidFill>
                  <a:srgbClr val="002060"/>
                </a:solidFill>
              </a:rPr>
              <a:t>But let none of you suffer as a murderer, a thief, an evildoer, or as a busybody in other people’s matters. </a:t>
            </a:r>
            <a:r>
              <a:rPr lang="en-US" sz="3000" b="0" baseline="30000" dirty="0" smtClean="0">
                <a:solidFill>
                  <a:srgbClr val="002060"/>
                </a:solidFill>
              </a:rPr>
              <a:t>16</a:t>
            </a:r>
            <a:r>
              <a:rPr lang="en-US" sz="3000" b="0" dirty="0" smtClean="0">
                <a:solidFill>
                  <a:srgbClr val="002060"/>
                </a:solidFill>
              </a:rPr>
              <a:t>  Yet if anyone suffers as a </a:t>
            </a:r>
            <a:r>
              <a:rPr lang="en-US" sz="3000" b="0" dirty="0" smtClean="0">
                <a:solidFill>
                  <a:srgbClr val="C00000"/>
                </a:solidFill>
              </a:rPr>
              <a:t>Christian</a:t>
            </a:r>
            <a:r>
              <a:rPr lang="en-US" sz="3000" b="0" dirty="0" smtClean="0"/>
              <a:t>, </a:t>
            </a:r>
            <a:r>
              <a:rPr lang="en-US" sz="3000" b="0" dirty="0" smtClean="0">
                <a:solidFill>
                  <a:srgbClr val="002060"/>
                </a:solidFill>
              </a:rPr>
              <a:t>let him not be ashamed, but let him glorify God in this matter. </a:t>
            </a:r>
            <a:r>
              <a:rPr lang="en-US" sz="3000" b="0" baseline="30000" dirty="0" smtClean="0">
                <a:solidFill>
                  <a:srgbClr val="002060"/>
                </a:solidFill>
              </a:rPr>
              <a:t>17</a:t>
            </a:r>
            <a:r>
              <a:rPr lang="en-US" sz="3000" b="0" dirty="0" smtClean="0">
                <a:solidFill>
                  <a:srgbClr val="002060"/>
                </a:solidFill>
              </a:rPr>
              <a:t>  For the time has come for judgment to begin at the </a:t>
            </a:r>
            <a:r>
              <a:rPr lang="en-US" sz="3000" b="0" dirty="0" smtClean="0">
                <a:solidFill>
                  <a:srgbClr val="C00000"/>
                </a:solidFill>
              </a:rPr>
              <a:t>house of God</a:t>
            </a:r>
            <a:r>
              <a:rPr lang="en-US" sz="3000" b="0" dirty="0" smtClean="0"/>
              <a:t>; </a:t>
            </a:r>
            <a:r>
              <a:rPr lang="en-US" sz="3000" b="0" dirty="0" smtClean="0">
                <a:solidFill>
                  <a:srgbClr val="002060"/>
                </a:solidFill>
              </a:rPr>
              <a:t>and if it begins with </a:t>
            </a:r>
            <a:r>
              <a:rPr lang="en-US" sz="3000" b="0" dirty="0" smtClean="0">
                <a:solidFill>
                  <a:srgbClr val="C00000"/>
                </a:solidFill>
                <a:effectLst>
                  <a:glow rad="101600">
                    <a:schemeClr val="tx2">
                      <a:lumMod val="75000"/>
                      <a:alpha val="60000"/>
                    </a:schemeClr>
                  </a:glow>
                </a:effectLst>
              </a:rPr>
              <a:t>us</a:t>
            </a:r>
            <a:r>
              <a:rPr lang="en-US" sz="3000" b="0" dirty="0" smtClean="0">
                <a:effectLst>
                  <a:glow rad="101600">
                    <a:schemeClr val="tx2">
                      <a:lumMod val="75000"/>
                      <a:alpha val="60000"/>
                    </a:schemeClr>
                  </a:glow>
                </a:effectLst>
              </a:rPr>
              <a:t> </a:t>
            </a:r>
            <a:r>
              <a:rPr lang="en-US" sz="3000" b="0" dirty="0" smtClean="0">
                <a:solidFill>
                  <a:srgbClr val="002060"/>
                </a:solidFill>
              </a:rPr>
              <a:t>first, what will be the end of those who do not obey the gospel of God? </a:t>
            </a:r>
            <a:r>
              <a:rPr lang="en-US" sz="3000" b="0" baseline="30000" dirty="0" smtClean="0">
                <a:solidFill>
                  <a:srgbClr val="002060"/>
                </a:solidFill>
              </a:rPr>
              <a:t>18</a:t>
            </a:r>
            <a:r>
              <a:rPr lang="en-US" sz="3000" b="0" dirty="0" smtClean="0">
                <a:solidFill>
                  <a:srgbClr val="002060"/>
                </a:solidFill>
              </a:rPr>
              <a:t> Now "If the righteous one is scarcely saved, Where will the ungodly and the sinner appear?" </a:t>
            </a:r>
            <a:r>
              <a:rPr lang="en-US" sz="3000" b="0" baseline="30000" dirty="0" smtClean="0">
                <a:solidFill>
                  <a:srgbClr val="002060"/>
                </a:solidFill>
              </a:rPr>
              <a:t>19 </a:t>
            </a:r>
            <a:r>
              <a:rPr lang="en-US" sz="3000" b="0" dirty="0" smtClean="0">
                <a:solidFill>
                  <a:srgbClr val="002060"/>
                </a:solidFill>
              </a:rPr>
              <a:t> Therefore let those who suffer according to the will of God commit their souls to Him in doing good, as to a faithful Creator.</a:t>
            </a:r>
          </a:p>
        </p:txBody>
      </p:sp>
    </p:spTree>
    <p:extLst>
      <p:ext uri="{BB962C8B-B14F-4D97-AF65-F5344CB8AC3E}">
        <p14:creationId xmlns:p14="http://schemas.microsoft.com/office/powerpoint/2010/main" val="156531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 Peter 4:15-19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3000" b="0" baseline="30000" dirty="0" smtClean="0">
                <a:solidFill>
                  <a:srgbClr val="002060"/>
                </a:solidFill>
              </a:rPr>
              <a:t>15</a:t>
            </a:r>
            <a:r>
              <a:rPr lang="en-US" sz="3000" b="0" dirty="0" smtClean="0">
                <a:solidFill>
                  <a:srgbClr val="002060"/>
                </a:solidFill>
              </a:rPr>
              <a:t>  But let none of you suffer as a murderer, a thief, an evildoer, or as a busybody in other people’s matters. </a:t>
            </a:r>
            <a:r>
              <a:rPr lang="en-US" sz="3000" b="0" baseline="30000" dirty="0" smtClean="0">
                <a:solidFill>
                  <a:srgbClr val="002060"/>
                </a:solidFill>
              </a:rPr>
              <a:t>16</a:t>
            </a:r>
            <a:r>
              <a:rPr lang="en-US" sz="3000" b="0" dirty="0" smtClean="0">
                <a:solidFill>
                  <a:srgbClr val="002060"/>
                </a:solidFill>
              </a:rPr>
              <a:t>  Yet if anyone suffers as a </a:t>
            </a:r>
            <a:r>
              <a:rPr lang="en-US" sz="3000" b="0" dirty="0" smtClean="0">
                <a:solidFill>
                  <a:srgbClr val="C00000"/>
                </a:solidFill>
              </a:rPr>
              <a:t>Christian</a:t>
            </a:r>
            <a:r>
              <a:rPr lang="en-US" sz="3000" b="0" dirty="0" smtClean="0"/>
              <a:t>, </a:t>
            </a:r>
            <a:r>
              <a:rPr lang="en-US" sz="3000" b="0" dirty="0" smtClean="0">
                <a:solidFill>
                  <a:srgbClr val="002060"/>
                </a:solidFill>
              </a:rPr>
              <a:t>let him not be ashamed, but let him glorify God in this matter. </a:t>
            </a:r>
            <a:r>
              <a:rPr lang="en-US" sz="3000" b="0" baseline="30000" dirty="0" smtClean="0">
                <a:solidFill>
                  <a:srgbClr val="002060"/>
                </a:solidFill>
              </a:rPr>
              <a:t>17</a:t>
            </a:r>
            <a:r>
              <a:rPr lang="en-US" sz="3000" b="0" dirty="0" smtClean="0">
                <a:solidFill>
                  <a:srgbClr val="002060"/>
                </a:solidFill>
              </a:rPr>
              <a:t>  For the time has come for judgment to begin at the </a:t>
            </a:r>
            <a:r>
              <a:rPr lang="en-US" sz="3000" b="0" dirty="0" smtClean="0">
                <a:solidFill>
                  <a:srgbClr val="C00000"/>
                </a:solidFill>
              </a:rPr>
              <a:t>house of God</a:t>
            </a:r>
            <a:r>
              <a:rPr lang="en-US" sz="3000" b="0" dirty="0" smtClean="0"/>
              <a:t>; </a:t>
            </a:r>
            <a:r>
              <a:rPr lang="en-US" sz="3000" b="0" dirty="0" smtClean="0">
                <a:solidFill>
                  <a:srgbClr val="002060"/>
                </a:solidFill>
              </a:rPr>
              <a:t>and if it begins with </a:t>
            </a:r>
            <a:r>
              <a:rPr lang="en-US" sz="3000" b="0" dirty="0" smtClean="0">
                <a:solidFill>
                  <a:srgbClr val="C00000"/>
                </a:solidFill>
              </a:rPr>
              <a:t>us</a:t>
            </a:r>
            <a:r>
              <a:rPr lang="en-US" sz="3000" b="0" dirty="0" smtClean="0"/>
              <a:t> </a:t>
            </a:r>
            <a:r>
              <a:rPr lang="en-US" sz="3000" b="0" dirty="0" smtClean="0">
                <a:solidFill>
                  <a:srgbClr val="002060"/>
                </a:solidFill>
              </a:rPr>
              <a:t>first, what will be the end of </a:t>
            </a:r>
            <a:r>
              <a:rPr lang="en-US" sz="3000" i="1" dirty="0" smtClean="0">
                <a:solidFill>
                  <a:schemeClr val="accent4">
                    <a:lumMod val="10000"/>
                  </a:schemeClr>
                </a:solidFill>
                <a:effectLst>
                  <a:glow rad="101600">
                    <a:schemeClr val="tx2">
                      <a:lumMod val="75000"/>
                      <a:alpha val="60000"/>
                    </a:schemeClr>
                  </a:glow>
                </a:effectLst>
              </a:rPr>
              <a:t>those who do not obey the gospel of God</a:t>
            </a:r>
            <a:r>
              <a:rPr lang="en-US" sz="3000" b="0" dirty="0" smtClean="0">
                <a:solidFill>
                  <a:schemeClr val="accent4">
                    <a:lumMod val="10000"/>
                  </a:schemeClr>
                </a:solidFill>
                <a:effectLst>
                  <a:glow rad="101600">
                    <a:schemeClr val="tx2">
                      <a:lumMod val="75000"/>
                      <a:alpha val="60000"/>
                    </a:schemeClr>
                  </a:glow>
                </a:effectLst>
              </a:rPr>
              <a:t>? </a:t>
            </a:r>
            <a:r>
              <a:rPr lang="en-US" sz="3000" b="0" baseline="30000" dirty="0" smtClean="0">
                <a:solidFill>
                  <a:srgbClr val="002060"/>
                </a:solidFill>
              </a:rPr>
              <a:t>18</a:t>
            </a:r>
            <a:r>
              <a:rPr lang="en-US" sz="3000" b="0" dirty="0" smtClean="0">
                <a:solidFill>
                  <a:srgbClr val="002060"/>
                </a:solidFill>
              </a:rPr>
              <a:t> Now "If the righteous one is scarcely saved, Where will the ungodly and the sinner appear?" </a:t>
            </a:r>
            <a:r>
              <a:rPr lang="en-US" sz="3000" b="0" baseline="30000" dirty="0" smtClean="0">
                <a:solidFill>
                  <a:srgbClr val="002060"/>
                </a:solidFill>
              </a:rPr>
              <a:t>19 </a:t>
            </a:r>
            <a:r>
              <a:rPr lang="en-US" sz="3000" b="0" dirty="0" smtClean="0">
                <a:solidFill>
                  <a:srgbClr val="002060"/>
                </a:solidFill>
              </a:rPr>
              <a:t> Therefore let those who suffer according to the will of God commit their souls to Him in doing good, as to a faithful Creator.</a:t>
            </a:r>
          </a:p>
        </p:txBody>
      </p:sp>
    </p:spTree>
    <p:extLst>
      <p:ext uri="{BB962C8B-B14F-4D97-AF65-F5344CB8AC3E}">
        <p14:creationId xmlns:p14="http://schemas.microsoft.com/office/powerpoint/2010/main" val="282115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 Peter 4:15-19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3000" b="0" baseline="30000" dirty="0" smtClean="0">
                <a:solidFill>
                  <a:srgbClr val="002060"/>
                </a:solidFill>
              </a:rPr>
              <a:t>15</a:t>
            </a:r>
            <a:r>
              <a:rPr lang="en-US" sz="3000" b="0" dirty="0" smtClean="0">
                <a:solidFill>
                  <a:srgbClr val="002060"/>
                </a:solidFill>
              </a:rPr>
              <a:t>  But let none of you suffer as a murderer, a thief, an evildoer, or as a busybody in other people’s matters. </a:t>
            </a:r>
            <a:r>
              <a:rPr lang="en-US" sz="3000" b="0" baseline="30000" dirty="0" smtClean="0">
                <a:solidFill>
                  <a:srgbClr val="002060"/>
                </a:solidFill>
              </a:rPr>
              <a:t>16</a:t>
            </a:r>
            <a:r>
              <a:rPr lang="en-US" sz="3000" b="0" dirty="0" smtClean="0">
                <a:solidFill>
                  <a:srgbClr val="002060"/>
                </a:solidFill>
              </a:rPr>
              <a:t>  Yet if anyone suffers as a </a:t>
            </a:r>
            <a:r>
              <a:rPr lang="en-US" sz="3000" b="0" dirty="0" smtClean="0">
                <a:solidFill>
                  <a:srgbClr val="C00000"/>
                </a:solidFill>
              </a:rPr>
              <a:t>Christian</a:t>
            </a:r>
            <a:r>
              <a:rPr lang="en-US" sz="3000" b="0" dirty="0" smtClean="0"/>
              <a:t>, </a:t>
            </a:r>
            <a:r>
              <a:rPr lang="en-US" sz="3000" b="0" dirty="0" smtClean="0">
                <a:solidFill>
                  <a:srgbClr val="002060"/>
                </a:solidFill>
              </a:rPr>
              <a:t>let him not be ashamed, but let him glorify God in this matter. </a:t>
            </a:r>
            <a:r>
              <a:rPr lang="en-US" sz="3000" b="0" baseline="30000" dirty="0" smtClean="0">
                <a:solidFill>
                  <a:srgbClr val="002060"/>
                </a:solidFill>
              </a:rPr>
              <a:t>17</a:t>
            </a:r>
            <a:r>
              <a:rPr lang="en-US" sz="3000" b="0" dirty="0" smtClean="0">
                <a:solidFill>
                  <a:srgbClr val="002060"/>
                </a:solidFill>
              </a:rPr>
              <a:t>  For the time has come for judgment to begin at the </a:t>
            </a:r>
            <a:r>
              <a:rPr lang="en-US" sz="3000" b="0" dirty="0" smtClean="0">
                <a:solidFill>
                  <a:srgbClr val="C00000"/>
                </a:solidFill>
              </a:rPr>
              <a:t>house of God</a:t>
            </a:r>
            <a:r>
              <a:rPr lang="en-US" sz="3000" b="0" dirty="0" smtClean="0"/>
              <a:t>; </a:t>
            </a:r>
            <a:r>
              <a:rPr lang="en-US" sz="3000" b="0" dirty="0" smtClean="0">
                <a:solidFill>
                  <a:srgbClr val="002060"/>
                </a:solidFill>
              </a:rPr>
              <a:t>and if it begins with </a:t>
            </a:r>
            <a:r>
              <a:rPr lang="en-US" sz="3000" b="0" dirty="0" smtClean="0">
                <a:solidFill>
                  <a:srgbClr val="C00000"/>
                </a:solidFill>
              </a:rPr>
              <a:t>us</a:t>
            </a:r>
            <a:r>
              <a:rPr lang="en-US" sz="3000" b="0" dirty="0" smtClean="0"/>
              <a:t> </a:t>
            </a:r>
            <a:r>
              <a:rPr lang="en-US" sz="3000" b="0" dirty="0" smtClean="0">
                <a:solidFill>
                  <a:srgbClr val="002060"/>
                </a:solidFill>
              </a:rPr>
              <a:t>first, what will be the end of </a:t>
            </a:r>
            <a:r>
              <a:rPr lang="en-US" sz="3000" i="1" dirty="0" smtClean="0">
                <a:solidFill>
                  <a:schemeClr val="accent4">
                    <a:lumMod val="10000"/>
                  </a:schemeClr>
                </a:solidFill>
              </a:rPr>
              <a:t>those who do not obey the gospel of God</a:t>
            </a:r>
            <a:r>
              <a:rPr lang="en-US" sz="3000" b="0" dirty="0" smtClean="0">
                <a:solidFill>
                  <a:schemeClr val="accent4">
                    <a:lumMod val="10000"/>
                  </a:schemeClr>
                </a:solidFill>
              </a:rPr>
              <a:t>? </a:t>
            </a:r>
            <a:r>
              <a:rPr lang="en-US" sz="3000" b="0" baseline="30000" dirty="0" smtClean="0"/>
              <a:t>18</a:t>
            </a:r>
            <a:r>
              <a:rPr lang="en-US" sz="3000" b="0" dirty="0" smtClean="0"/>
              <a:t> Now "If the </a:t>
            </a:r>
            <a:r>
              <a:rPr lang="en-US" sz="3000" b="0" dirty="0" smtClean="0">
                <a:solidFill>
                  <a:srgbClr val="C00000"/>
                </a:solidFill>
                <a:effectLst>
                  <a:glow rad="101600">
                    <a:schemeClr val="tx2">
                      <a:lumMod val="75000"/>
                      <a:alpha val="60000"/>
                    </a:schemeClr>
                  </a:glow>
                </a:effectLst>
              </a:rPr>
              <a:t>righteous</a:t>
            </a:r>
            <a:r>
              <a:rPr lang="en-US" sz="3000" b="0" dirty="0" smtClean="0">
                <a:effectLst>
                  <a:glow rad="101600">
                    <a:schemeClr val="tx2">
                      <a:lumMod val="75000"/>
                      <a:alpha val="60000"/>
                    </a:schemeClr>
                  </a:glow>
                </a:effectLst>
              </a:rPr>
              <a:t> </a:t>
            </a:r>
            <a:r>
              <a:rPr lang="en-US" sz="3000" b="0" dirty="0" smtClean="0">
                <a:solidFill>
                  <a:srgbClr val="002060"/>
                </a:solidFill>
              </a:rPr>
              <a:t>one is scarcely </a:t>
            </a:r>
            <a:r>
              <a:rPr lang="en-US" sz="3000" b="0" dirty="0" smtClean="0">
                <a:solidFill>
                  <a:srgbClr val="C00000"/>
                </a:solidFill>
                <a:effectLst>
                  <a:glow rad="101600">
                    <a:schemeClr val="tx2">
                      <a:lumMod val="75000"/>
                      <a:alpha val="60000"/>
                    </a:schemeClr>
                  </a:glow>
                </a:effectLst>
              </a:rPr>
              <a:t>saved</a:t>
            </a:r>
            <a:r>
              <a:rPr lang="en-US" sz="3000" b="0" dirty="0" smtClean="0"/>
              <a:t>, </a:t>
            </a:r>
            <a:r>
              <a:rPr lang="en-US" sz="3000" b="0" dirty="0" smtClean="0">
                <a:solidFill>
                  <a:srgbClr val="002060"/>
                </a:solidFill>
              </a:rPr>
              <a:t>Where will the ungodly and the sinner appear?" </a:t>
            </a:r>
            <a:r>
              <a:rPr lang="en-US" sz="3000" b="0" baseline="30000" dirty="0" smtClean="0">
                <a:solidFill>
                  <a:srgbClr val="002060"/>
                </a:solidFill>
              </a:rPr>
              <a:t>19 </a:t>
            </a:r>
            <a:r>
              <a:rPr lang="en-US" sz="3000" b="0" dirty="0" smtClean="0">
                <a:solidFill>
                  <a:srgbClr val="002060"/>
                </a:solidFill>
              </a:rPr>
              <a:t> Therefore let those who suffer according to the will of God commit their souls to Him in doing good, as to a faithful Creator.</a:t>
            </a:r>
          </a:p>
        </p:txBody>
      </p:sp>
    </p:spTree>
    <p:extLst>
      <p:ext uri="{BB962C8B-B14F-4D97-AF65-F5344CB8AC3E}">
        <p14:creationId xmlns:p14="http://schemas.microsoft.com/office/powerpoint/2010/main" val="374936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 Peter 4:15-19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3000" b="0" baseline="30000" dirty="0" smtClean="0">
                <a:solidFill>
                  <a:srgbClr val="002060"/>
                </a:solidFill>
              </a:rPr>
              <a:t>15</a:t>
            </a:r>
            <a:r>
              <a:rPr lang="en-US" sz="3000" b="0" dirty="0" smtClean="0">
                <a:solidFill>
                  <a:srgbClr val="002060"/>
                </a:solidFill>
              </a:rPr>
              <a:t>  But let none of you suffer as a murderer, a thief, an evildoer, or as a busybody in other people’s matters. </a:t>
            </a:r>
            <a:r>
              <a:rPr lang="en-US" sz="3000" b="0" baseline="30000" dirty="0" smtClean="0">
                <a:solidFill>
                  <a:srgbClr val="002060"/>
                </a:solidFill>
              </a:rPr>
              <a:t>16</a:t>
            </a:r>
            <a:r>
              <a:rPr lang="en-US" sz="3000" b="0" dirty="0" smtClean="0">
                <a:solidFill>
                  <a:srgbClr val="002060"/>
                </a:solidFill>
              </a:rPr>
              <a:t>  Yet if anyone suffers as a </a:t>
            </a:r>
            <a:r>
              <a:rPr lang="en-US" sz="3000" b="0" dirty="0" smtClean="0">
                <a:solidFill>
                  <a:srgbClr val="C00000"/>
                </a:solidFill>
              </a:rPr>
              <a:t>Christian</a:t>
            </a:r>
            <a:r>
              <a:rPr lang="en-US" sz="3000" b="0" dirty="0" smtClean="0"/>
              <a:t>, </a:t>
            </a:r>
            <a:r>
              <a:rPr lang="en-US" sz="3000" b="0" dirty="0" smtClean="0">
                <a:solidFill>
                  <a:srgbClr val="002060"/>
                </a:solidFill>
              </a:rPr>
              <a:t>let him not be ashamed, but let him glorify God in this matter. </a:t>
            </a:r>
            <a:r>
              <a:rPr lang="en-US" sz="3000" b="0" baseline="30000" dirty="0" smtClean="0">
                <a:solidFill>
                  <a:srgbClr val="002060"/>
                </a:solidFill>
              </a:rPr>
              <a:t>17</a:t>
            </a:r>
            <a:r>
              <a:rPr lang="en-US" sz="3000" b="0" dirty="0" smtClean="0">
                <a:solidFill>
                  <a:srgbClr val="002060"/>
                </a:solidFill>
              </a:rPr>
              <a:t>  For the time has come for judgment to begin at the </a:t>
            </a:r>
            <a:r>
              <a:rPr lang="en-US" sz="3000" b="0" dirty="0" smtClean="0">
                <a:solidFill>
                  <a:srgbClr val="C00000"/>
                </a:solidFill>
              </a:rPr>
              <a:t>house of God</a:t>
            </a:r>
            <a:r>
              <a:rPr lang="en-US" sz="3000" b="0" dirty="0" smtClean="0"/>
              <a:t>; </a:t>
            </a:r>
            <a:r>
              <a:rPr lang="en-US" sz="3000" b="0" dirty="0" smtClean="0">
                <a:solidFill>
                  <a:srgbClr val="002060"/>
                </a:solidFill>
              </a:rPr>
              <a:t>and if it begins with </a:t>
            </a:r>
            <a:r>
              <a:rPr lang="en-US" sz="3000" b="0" dirty="0" smtClean="0">
                <a:solidFill>
                  <a:srgbClr val="C00000"/>
                </a:solidFill>
              </a:rPr>
              <a:t>us</a:t>
            </a:r>
            <a:r>
              <a:rPr lang="en-US" sz="3000" b="0" dirty="0" smtClean="0"/>
              <a:t> </a:t>
            </a:r>
            <a:r>
              <a:rPr lang="en-US" sz="3000" b="0" dirty="0" smtClean="0">
                <a:solidFill>
                  <a:srgbClr val="002060"/>
                </a:solidFill>
              </a:rPr>
              <a:t>first, what will be the end of </a:t>
            </a:r>
            <a:r>
              <a:rPr lang="en-US" sz="3000" i="1" dirty="0" smtClean="0">
                <a:solidFill>
                  <a:schemeClr val="accent4">
                    <a:lumMod val="10000"/>
                  </a:schemeClr>
                </a:solidFill>
              </a:rPr>
              <a:t>those who do not obey the gospel of God</a:t>
            </a:r>
            <a:r>
              <a:rPr lang="en-US" sz="3000" b="0" dirty="0" smtClean="0">
                <a:solidFill>
                  <a:schemeClr val="accent4">
                    <a:lumMod val="10000"/>
                  </a:schemeClr>
                </a:solidFill>
              </a:rPr>
              <a:t>? </a:t>
            </a:r>
            <a:r>
              <a:rPr lang="en-US" sz="3000" b="0" baseline="30000" dirty="0" smtClean="0">
                <a:solidFill>
                  <a:srgbClr val="002060"/>
                </a:solidFill>
              </a:rPr>
              <a:t>18</a:t>
            </a:r>
            <a:r>
              <a:rPr lang="en-US" sz="3000" b="0" dirty="0" smtClean="0">
                <a:solidFill>
                  <a:srgbClr val="002060"/>
                </a:solidFill>
              </a:rPr>
              <a:t> Now "If the </a:t>
            </a:r>
            <a:r>
              <a:rPr lang="en-US" sz="3000" b="0" dirty="0" smtClean="0">
                <a:solidFill>
                  <a:srgbClr val="C00000"/>
                </a:solidFill>
              </a:rPr>
              <a:t>righteous</a:t>
            </a:r>
            <a:r>
              <a:rPr lang="en-US" sz="3000" b="0" dirty="0" smtClean="0"/>
              <a:t> </a:t>
            </a:r>
            <a:r>
              <a:rPr lang="en-US" sz="3000" b="0" dirty="0" smtClean="0">
                <a:solidFill>
                  <a:srgbClr val="002060"/>
                </a:solidFill>
              </a:rPr>
              <a:t>one is scarcely </a:t>
            </a:r>
            <a:r>
              <a:rPr lang="en-US" sz="3000" b="0" dirty="0" smtClean="0">
                <a:solidFill>
                  <a:srgbClr val="C00000"/>
                </a:solidFill>
              </a:rPr>
              <a:t>saved</a:t>
            </a:r>
            <a:r>
              <a:rPr lang="en-US" sz="3000" b="0" dirty="0" smtClean="0"/>
              <a:t>, </a:t>
            </a:r>
            <a:r>
              <a:rPr lang="en-US" sz="3000" i="1" dirty="0" smtClean="0">
                <a:solidFill>
                  <a:schemeClr val="bg2"/>
                </a:solidFill>
                <a:effectLst>
                  <a:glow rad="101600">
                    <a:schemeClr val="tx2">
                      <a:lumMod val="75000"/>
                      <a:alpha val="60000"/>
                    </a:schemeClr>
                  </a:glow>
                </a:effectLst>
              </a:rPr>
              <a:t>Where will the ungodly and the sinner appear</a:t>
            </a:r>
            <a:r>
              <a:rPr lang="en-US" sz="3000" b="0" dirty="0" smtClean="0">
                <a:solidFill>
                  <a:srgbClr val="002060"/>
                </a:solidFill>
              </a:rPr>
              <a:t>?" </a:t>
            </a:r>
            <a:r>
              <a:rPr lang="en-US" sz="3000" b="0" baseline="30000" dirty="0" smtClean="0">
                <a:solidFill>
                  <a:srgbClr val="002060"/>
                </a:solidFill>
              </a:rPr>
              <a:t>19 </a:t>
            </a:r>
            <a:r>
              <a:rPr lang="en-US" sz="3000" b="0" dirty="0" smtClean="0">
                <a:solidFill>
                  <a:srgbClr val="002060"/>
                </a:solidFill>
              </a:rPr>
              <a:t> Therefore let those who suffer according to the will of God commit their souls to Him in doing good, as to a faithful Creator.</a:t>
            </a:r>
          </a:p>
        </p:txBody>
      </p:sp>
    </p:spTree>
    <p:extLst>
      <p:ext uri="{BB962C8B-B14F-4D97-AF65-F5344CB8AC3E}">
        <p14:creationId xmlns:p14="http://schemas.microsoft.com/office/powerpoint/2010/main" val="278527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igh voltage">
  <a:themeElements>
    <a:clrScheme name="">
      <a:dk1>
        <a:srgbClr val="001932"/>
      </a:dk1>
      <a:lt1>
        <a:srgbClr val="FFFFFF"/>
      </a:lt1>
      <a:dk2>
        <a:srgbClr val="1D72A1"/>
      </a:dk2>
      <a:lt2>
        <a:srgbClr val="FFFF66"/>
      </a:lt2>
      <a:accent1>
        <a:srgbClr val="00445C"/>
      </a:accent1>
      <a:accent2>
        <a:srgbClr val="00A0E8"/>
      </a:accent2>
      <a:accent3>
        <a:srgbClr val="ABBCCD"/>
      </a:accent3>
      <a:accent4>
        <a:srgbClr val="DADADA"/>
      </a:accent4>
      <a:accent5>
        <a:srgbClr val="AAB0B5"/>
      </a:accent5>
      <a:accent6>
        <a:srgbClr val="0091D2"/>
      </a:accent6>
      <a:hlink>
        <a:srgbClr val="0099CC"/>
      </a:hlink>
      <a:folHlink>
        <a:srgbClr val="1C6D9A"/>
      </a:folHlink>
    </a:clrScheme>
    <a:fontScheme name="high voltage">
      <a:majorFont>
        <a:latin typeface="Britannic Bold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igh voltage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igh voltage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igh voltage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8">
        <a:dk1>
          <a:srgbClr val="000000"/>
        </a:dk1>
        <a:lt1>
          <a:srgbClr val="FFFFFF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D60093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C20085"/>
        </a:accent6>
        <a:hlink>
          <a:srgbClr val="9966FF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high voltage">
  <a:themeElements>
    <a:clrScheme name="">
      <a:dk1>
        <a:srgbClr val="001932"/>
      </a:dk1>
      <a:lt1>
        <a:srgbClr val="FFFFFF"/>
      </a:lt1>
      <a:dk2>
        <a:srgbClr val="1D72A1"/>
      </a:dk2>
      <a:lt2>
        <a:srgbClr val="FFFF66"/>
      </a:lt2>
      <a:accent1>
        <a:srgbClr val="00445C"/>
      </a:accent1>
      <a:accent2>
        <a:srgbClr val="00A0E8"/>
      </a:accent2>
      <a:accent3>
        <a:srgbClr val="ABBCCD"/>
      </a:accent3>
      <a:accent4>
        <a:srgbClr val="DADADA"/>
      </a:accent4>
      <a:accent5>
        <a:srgbClr val="AAB0B5"/>
      </a:accent5>
      <a:accent6>
        <a:srgbClr val="0091D2"/>
      </a:accent6>
      <a:hlink>
        <a:srgbClr val="0099CC"/>
      </a:hlink>
      <a:folHlink>
        <a:srgbClr val="1C6D9A"/>
      </a:folHlink>
    </a:clrScheme>
    <a:fontScheme name="1_high voltage">
      <a:majorFont>
        <a:latin typeface="Britannic Bold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high voltage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igh voltage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igh voltag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igh voltage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igh voltage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igh voltage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igh voltage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igh voltage 8">
        <a:dk1>
          <a:srgbClr val="000000"/>
        </a:dk1>
        <a:lt1>
          <a:srgbClr val="FFFFFF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D60093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C20085"/>
        </a:accent6>
        <a:hlink>
          <a:srgbClr val="9966FF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high voltage 8">
    <a:dk1>
      <a:srgbClr val="000000"/>
    </a:dk1>
    <a:lt1>
      <a:srgbClr val="FFFFFF"/>
    </a:lt1>
    <a:dk2>
      <a:srgbClr val="000000"/>
    </a:dk2>
    <a:lt2>
      <a:srgbClr val="FFCC00"/>
    </a:lt2>
    <a:accent1>
      <a:srgbClr val="FF9900"/>
    </a:accent1>
    <a:accent2>
      <a:srgbClr val="D60093"/>
    </a:accent2>
    <a:accent3>
      <a:srgbClr val="AAAAAA"/>
    </a:accent3>
    <a:accent4>
      <a:srgbClr val="DADADA"/>
    </a:accent4>
    <a:accent5>
      <a:srgbClr val="FFCAAA"/>
    </a:accent5>
    <a:accent6>
      <a:srgbClr val="C20085"/>
    </a:accent6>
    <a:hlink>
      <a:srgbClr val="9966FF"/>
    </a:hlink>
    <a:folHlink>
      <a:srgbClr val="808080"/>
    </a:folHlink>
  </a:clrScheme>
</a:themeOverride>
</file>

<file path=ppt/theme/themeOverride2.xml><?xml version="1.0" encoding="utf-8"?>
<a:themeOverride xmlns:a="http://schemas.openxmlformats.org/drawingml/2006/main">
  <a:clrScheme name="1_high voltage 8">
    <a:dk1>
      <a:srgbClr val="000000"/>
    </a:dk1>
    <a:lt1>
      <a:srgbClr val="FFFFFF"/>
    </a:lt1>
    <a:dk2>
      <a:srgbClr val="000000"/>
    </a:dk2>
    <a:lt2>
      <a:srgbClr val="FFCC00"/>
    </a:lt2>
    <a:accent1>
      <a:srgbClr val="FF9900"/>
    </a:accent1>
    <a:accent2>
      <a:srgbClr val="D60093"/>
    </a:accent2>
    <a:accent3>
      <a:srgbClr val="AAAAAA"/>
    </a:accent3>
    <a:accent4>
      <a:srgbClr val="DADADA"/>
    </a:accent4>
    <a:accent5>
      <a:srgbClr val="FFCAAA"/>
    </a:accent5>
    <a:accent6>
      <a:srgbClr val="C20085"/>
    </a:accent6>
    <a:hlink>
      <a:srgbClr val="9966FF"/>
    </a:hlink>
    <a:folHlink>
      <a:srgbClr val="808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Designs\high voltage.pot</Template>
  <TotalTime>962</TotalTime>
  <Words>3188</Words>
  <Application>Microsoft Office PowerPoint</Application>
  <PresentationFormat>On-screen Show (4:3)</PresentationFormat>
  <Paragraphs>158</Paragraphs>
  <Slides>37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high voltage</vt:lpstr>
      <vt:lpstr>1_high voltage</vt:lpstr>
      <vt:lpstr>Default Design</vt:lpstr>
      <vt:lpstr>Picture (32-bit)</vt:lpstr>
      <vt:lpstr>Who Is A Christian?</vt:lpstr>
      <vt:lpstr>Word “Christian” Is Used In Three Passages</vt:lpstr>
      <vt:lpstr>Our Approach Today Is To Examine Each Text...</vt:lpstr>
      <vt:lpstr>1 Peter 4:15-19</vt:lpstr>
      <vt:lpstr>1 Peter 4:15-19</vt:lpstr>
      <vt:lpstr>1 Peter 4:15-19</vt:lpstr>
      <vt:lpstr>1 Peter 4:15-19</vt:lpstr>
      <vt:lpstr>1 Peter 4:15-19</vt:lpstr>
      <vt:lpstr>1 Peter 4:15-19</vt:lpstr>
      <vt:lpstr>1 Peter 4:15-19</vt:lpstr>
      <vt:lpstr>1 Peter 4:15-19</vt:lpstr>
      <vt:lpstr>1 Peter 4:15-19</vt:lpstr>
      <vt:lpstr>Who Is &amp; Is Not A Christian...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Acts 11:21-26</vt:lpstr>
      <vt:lpstr>Acts 11:21-26</vt:lpstr>
      <vt:lpstr>Acts 11:21-26</vt:lpstr>
      <vt:lpstr>Acts 11:21-26</vt:lpstr>
      <vt:lpstr>Acts 11:21-26</vt:lpstr>
      <vt:lpstr>Acts 11:21-26</vt:lpstr>
      <vt:lpstr>A Christian Is &amp; Is Not...</vt:lpstr>
      <vt:lpstr>Acts 26:27-29</vt:lpstr>
      <vt:lpstr>Acts 26:27-29</vt:lpstr>
      <vt:lpstr>Acts 26:27-29</vt:lpstr>
      <vt:lpstr>Acts 26:27-29</vt:lpstr>
      <vt:lpstr>A Christian Is One Who...</vt:lpstr>
      <vt:lpstr>Are You A Christian?</vt:lpstr>
      <vt:lpstr>Are You</vt:lpstr>
      <vt:lpstr>Becoming A Christian</vt:lpstr>
      <vt:lpstr>GETTING INTO GOD’S HOUSE BEGINS WITH</vt:lpstr>
      <vt:lpstr>PowerPoint Presentation</vt:lpstr>
      <vt:lpstr>PowerPoint Presentation</vt:lpstr>
    </vt:vector>
  </TitlesOfParts>
  <Company>South Livingston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Harry Osborne</dc:creator>
  <cp:lastModifiedBy>Steven J. Wallace</cp:lastModifiedBy>
  <cp:revision>44</cp:revision>
  <dcterms:created xsi:type="dcterms:W3CDTF">2001-07-15T02:29:27Z</dcterms:created>
  <dcterms:modified xsi:type="dcterms:W3CDTF">2012-07-14T20:01:47Z</dcterms:modified>
</cp:coreProperties>
</file>